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jpeg"/>
  <Override PartName="/ppt/media/image13.jpg" ContentType="image/jpeg"/>
  <Override PartName="/ppt/media/image37.jpg" ContentType="image/jpeg"/>
  <Override PartName="/ppt/media/image40.jpg" ContentType="image/jpeg"/>
  <Override PartName="/ppt/media/image41.jpg" ContentType="image/jpeg"/>
  <Override PartName="/ppt/media/image4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7" r:id="rId3"/>
    <p:sldId id="266" r:id="rId4"/>
    <p:sldId id="275" r:id="rId5"/>
    <p:sldId id="258" r:id="rId6"/>
    <p:sldId id="274" r:id="rId7"/>
    <p:sldId id="259" r:id="rId8"/>
    <p:sldId id="267" r:id="rId9"/>
    <p:sldId id="265" r:id="rId10"/>
    <p:sldId id="262" r:id="rId11"/>
    <p:sldId id="283" r:id="rId12"/>
    <p:sldId id="279" r:id="rId13"/>
    <p:sldId id="280" r:id="rId14"/>
    <p:sldId id="281" r:id="rId15"/>
    <p:sldId id="282" r:id="rId16"/>
    <p:sldId id="285" r:id="rId17"/>
    <p:sldId id="284" r:id="rId18"/>
    <p:sldId id="277" r:id="rId19"/>
    <p:sldId id="276" r:id="rId20"/>
    <p:sldId id="278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4660"/>
  </p:normalViewPr>
  <p:slideViewPr>
    <p:cSldViewPr>
      <p:cViewPr varScale="1">
        <p:scale>
          <a:sx n="93" d="100"/>
          <a:sy n="93" d="100"/>
        </p:scale>
        <p:origin x="643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882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3680" y="192023"/>
            <a:ext cx="11801475" cy="6209030"/>
          </a:xfrm>
          <a:custGeom>
            <a:avLst/>
            <a:gdLst/>
            <a:ahLst/>
            <a:cxnLst/>
            <a:rect l="l" t="t" r="r" b="b"/>
            <a:pathLst>
              <a:path w="11801475" h="6209030">
                <a:moveTo>
                  <a:pt x="0" y="6208775"/>
                </a:moveTo>
                <a:lnTo>
                  <a:pt x="11801469" y="6208775"/>
                </a:lnTo>
                <a:lnTo>
                  <a:pt x="11801469" y="0"/>
                </a:lnTo>
                <a:lnTo>
                  <a:pt x="0" y="0"/>
                </a:lnTo>
                <a:lnTo>
                  <a:pt x="0" y="6208775"/>
                </a:lnTo>
                <a:close/>
              </a:path>
            </a:pathLst>
          </a:custGeom>
          <a:solidFill>
            <a:srgbClr val="46565E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286" y="192023"/>
            <a:ext cx="194310" cy="6209030"/>
          </a:xfrm>
          <a:custGeom>
            <a:avLst/>
            <a:gdLst/>
            <a:ahLst/>
            <a:cxnLst/>
            <a:rect l="l" t="t" r="r" b="b"/>
            <a:pathLst>
              <a:path w="194310" h="6209030">
                <a:moveTo>
                  <a:pt x="0" y="6208775"/>
                </a:moveTo>
                <a:lnTo>
                  <a:pt x="193967" y="6208775"/>
                </a:lnTo>
                <a:lnTo>
                  <a:pt x="193967" y="0"/>
                </a:lnTo>
                <a:lnTo>
                  <a:pt x="0" y="0"/>
                </a:lnTo>
                <a:lnTo>
                  <a:pt x="0" y="6208775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995150" y="192023"/>
            <a:ext cx="194310" cy="6209030"/>
          </a:xfrm>
          <a:custGeom>
            <a:avLst/>
            <a:gdLst/>
            <a:ahLst/>
            <a:cxnLst/>
            <a:rect l="l" t="t" r="r" b="b"/>
            <a:pathLst>
              <a:path w="194309" h="6209030">
                <a:moveTo>
                  <a:pt x="0" y="6208775"/>
                </a:moveTo>
                <a:lnTo>
                  <a:pt x="193954" y="6208775"/>
                </a:lnTo>
                <a:lnTo>
                  <a:pt x="193954" y="0"/>
                </a:lnTo>
                <a:lnTo>
                  <a:pt x="0" y="0"/>
                </a:lnTo>
                <a:lnTo>
                  <a:pt x="0" y="6208775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286" y="6400800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200"/>
                </a:moveTo>
                <a:lnTo>
                  <a:pt x="12189333" y="457200"/>
                </a:lnTo>
                <a:lnTo>
                  <a:pt x="1218933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-286" y="0"/>
            <a:ext cx="12189460" cy="192405"/>
          </a:xfrm>
          <a:custGeom>
            <a:avLst/>
            <a:gdLst/>
            <a:ahLst/>
            <a:cxnLst/>
            <a:rect l="l" t="t" r="r" b="b"/>
            <a:pathLst>
              <a:path w="12189460" h="192405">
                <a:moveTo>
                  <a:pt x="0" y="192024"/>
                </a:moveTo>
                <a:lnTo>
                  <a:pt x="12189460" y="192024"/>
                </a:lnTo>
                <a:lnTo>
                  <a:pt x="12189460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9176" y="3134867"/>
            <a:ext cx="11153647" cy="1226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5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1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5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9139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5882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2396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9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34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27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18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8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7585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92023"/>
            <a:ext cx="194310" cy="6209030"/>
          </a:xfrm>
          <a:custGeom>
            <a:avLst/>
            <a:gdLst/>
            <a:ahLst/>
            <a:cxnLst/>
            <a:rect l="l" t="t" r="r" b="b"/>
            <a:pathLst>
              <a:path w="194310" h="6209030">
                <a:moveTo>
                  <a:pt x="0" y="6208775"/>
                </a:moveTo>
                <a:lnTo>
                  <a:pt x="193967" y="6208775"/>
                </a:lnTo>
                <a:lnTo>
                  <a:pt x="193967" y="0"/>
                </a:lnTo>
                <a:lnTo>
                  <a:pt x="0" y="0"/>
                </a:lnTo>
                <a:lnTo>
                  <a:pt x="0" y="6208775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995150" y="192023"/>
            <a:ext cx="194310" cy="6209030"/>
          </a:xfrm>
          <a:custGeom>
            <a:avLst/>
            <a:gdLst/>
            <a:ahLst/>
            <a:cxnLst/>
            <a:rect l="l" t="t" r="r" b="b"/>
            <a:pathLst>
              <a:path w="194309" h="6209030">
                <a:moveTo>
                  <a:pt x="0" y="6208775"/>
                </a:moveTo>
                <a:lnTo>
                  <a:pt x="193954" y="6208775"/>
                </a:lnTo>
                <a:lnTo>
                  <a:pt x="193954" y="0"/>
                </a:lnTo>
                <a:lnTo>
                  <a:pt x="0" y="0"/>
                </a:lnTo>
                <a:lnTo>
                  <a:pt x="0" y="6208775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7585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7585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4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5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4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0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92023"/>
            <a:ext cx="194310" cy="6209030"/>
          </a:xfrm>
          <a:custGeom>
            <a:avLst/>
            <a:gdLst/>
            <a:ahLst/>
            <a:cxnLst/>
            <a:rect l="l" t="t" r="r" b="b"/>
            <a:pathLst>
              <a:path w="194310" h="6209030">
                <a:moveTo>
                  <a:pt x="0" y="6208775"/>
                </a:moveTo>
                <a:lnTo>
                  <a:pt x="193967" y="6208775"/>
                </a:lnTo>
                <a:lnTo>
                  <a:pt x="193967" y="0"/>
                </a:lnTo>
                <a:lnTo>
                  <a:pt x="0" y="0"/>
                </a:lnTo>
                <a:lnTo>
                  <a:pt x="0" y="6208775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995150" y="192023"/>
            <a:ext cx="194310" cy="6209030"/>
          </a:xfrm>
          <a:custGeom>
            <a:avLst/>
            <a:gdLst/>
            <a:ahLst/>
            <a:cxnLst/>
            <a:rect l="l" t="t" r="r" b="b"/>
            <a:pathLst>
              <a:path w="194309" h="6209030">
                <a:moveTo>
                  <a:pt x="0" y="6208775"/>
                </a:moveTo>
                <a:lnTo>
                  <a:pt x="193954" y="6208775"/>
                </a:lnTo>
                <a:lnTo>
                  <a:pt x="193954" y="0"/>
                </a:lnTo>
                <a:lnTo>
                  <a:pt x="0" y="0"/>
                </a:lnTo>
                <a:lnTo>
                  <a:pt x="0" y="6208775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400800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200"/>
                </a:moveTo>
                <a:lnTo>
                  <a:pt x="12189333" y="457200"/>
                </a:lnTo>
                <a:lnTo>
                  <a:pt x="1218933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2189460" cy="192405"/>
          </a:xfrm>
          <a:custGeom>
            <a:avLst/>
            <a:gdLst/>
            <a:ahLst/>
            <a:cxnLst/>
            <a:rect l="l" t="t" r="r" b="b"/>
            <a:pathLst>
              <a:path w="12189460" h="192405">
                <a:moveTo>
                  <a:pt x="0" y="192024"/>
                </a:moveTo>
                <a:lnTo>
                  <a:pt x="12189460" y="192024"/>
                </a:lnTo>
                <a:lnTo>
                  <a:pt x="12189460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223" y="1794764"/>
            <a:ext cx="122428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7585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220" y="1076655"/>
            <a:ext cx="6423025" cy="3284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96FE2-9E77-4834-9C6B-212E1056298F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rcuit board&#10;&#10;Description automatically generated">
            <a:extLst>
              <a:ext uri="{FF2B5EF4-FFF2-40B4-BE49-F238E27FC236}">
                <a16:creationId xmlns:a16="http://schemas.microsoft.com/office/drawing/2014/main" id="{481BCAE7-9FD6-4D62-A01D-BD063E1C95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10600" y="1481159"/>
            <a:ext cx="3733799" cy="1947841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250"/>
              </a:spcBef>
              <a:tabLst>
                <a:tab pos="2654300" algn="l"/>
              </a:tabLst>
            </a:pPr>
            <a:r>
              <a:rPr lang="en-IN" sz="4800" spc="-20" dirty="0">
                <a:solidFill>
                  <a:srgbClr val="FFFFFF"/>
                </a:solidFill>
              </a:rPr>
              <a:t>Cloud Computing </a:t>
            </a:r>
            <a:br>
              <a:rPr lang="en-IN" sz="4800" spc="-20" dirty="0">
                <a:solidFill>
                  <a:srgbClr val="FFFFFF"/>
                </a:solidFill>
              </a:rPr>
            </a:br>
            <a:r>
              <a:rPr lang="en-IN" sz="4800" spc="-20" dirty="0">
                <a:solidFill>
                  <a:srgbClr val="FFFFFF"/>
                </a:solidFill>
              </a:rPr>
              <a:t>Opportunities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6395" y="4267200"/>
            <a:ext cx="4205605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735"/>
              </a:lnSpc>
              <a:spcBef>
                <a:spcPts val="100"/>
              </a:spcBef>
            </a:pPr>
            <a:r>
              <a:rPr lang="en-IN" sz="2400" spc="-5" dirty="0">
                <a:solidFill>
                  <a:srgbClr val="FFFFFF"/>
                </a:solidFill>
                <a:latin typeface="Calibri"/>
                <a:cs typeface="Calibri"/>
              </a:rPr>
              <a:t>Sunil Karwasra</a:t>
            </a:r>
          </a:p>
          <a:p>
            <a:pPr marL="12700" algn="ctr">
              <a:lnSpc>
                <a:spcPts val="2735"/>
              </a:lnSpc>
              <a:spcBef>
                <a:spcPts val="100"/>
              </a:spcBef>
            </a:pPr>
            <a:r>
              <a:rPr lang="en-IN" sz="2400" spc="-5" dirty="0">
                <a:solidFill>
                  <a:srgbClr val="FFFFFF"/>
                </a:solidFill>
                <a:latin typeface="Calibri"/>
                <a:cs typeface="Calibri"/>
              </a:rPr>
              <a:t>Yusata Infotech Private Limited</a:t>
            </a:r>
          </a:p>
          <a:p>
            <a:pPr marL="12700" algn="ctr">
              <a:lnSpc>
                <a:spcPts val="2735"/>
              </a:lnSpc>
              <a:spcBef>
                <a:spcPts val="100"/>
              </a:spcBef>
            </a:pPr>
            <a:r>
              <a:rPr lang="en-IN" sz="2400" spc="-5" dirty="0">
                <a:solidFill>
                  <a:srgbClr val="FFFFFF"/>
                </a:solidFill>
                <a:latin typeface="Calibri"/>
                <a:cs typeface="Calibri"/>
              </a:rPr>
              <a:t>17 June 2020</a:t>
            </a:r>
          </a:p>
          <a:p>
            <a:pPr marL="12700" algn="ctr">
              <a:lnSpc>
                <a:spcPts val="2735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9" name="Picture 8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61C37F8B-5CEE-46F9-823F-94A80503B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9" y="28278"/>
            <a:ext cx="128587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24E0DA-7800-42D7-8D59-23DA67B3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5486400" y="228600"/>
            <a:ext cx="6493662" cy="61504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569572" y="6296786"/>
            <a:ext cx="55244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50" dirty="0">
                <a:solidFill>
                  <a:srgbClr val="57585B"/>
                </a:solidFill>
                <a:latin typeface="Calibri"/>
                <a:cs typeface="Calibri"/>
              </a:rPr>
              <a:t>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4222" y="2779521"/>
            <a:ext cx="214249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2352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IoT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benefit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  factories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9176" y="381000"/>
            <a:ext cx="8320024" cy="5491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IN" sz="48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Cloud Managed Services</a:t>
            </a:r>
          </a:p>
          <a:p>
            <a:pPr lvl="2"/>
            <a:r>
              <a:rPr lang="en-IN" sz="44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Cloud Provisioning</a:t>
            </a:r>
          </a:p>
          <a:p>
            <a:pPr lvl="2"/>
            <a:r>
              <a:rPr lang="en-IN" sz="44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Cloud Maintenance and SLAs</a:t>
            </a:r>
          </a:p>
          <a:p>
            <a:pPr lvl="2"/>
            <a:r>
              <a:rPr lang="en-IN" sz="44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Billing, Access and, Security</a:t>
            </a:r>
          </a:p>
          <a:p>
            <a:pPr lvl="2"/>
            <a:r>
              <a:rPr lang="en-IN" sz="44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Development and DevOps</a:t>
            </a:r>
          </a:p>
          <a:p>
            <a:pPr lvl="2"/>
            <a:r>
              <a:rPr lang="en-IN" sz="44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Cloud Integrations</a:t>
            </a:r>
          </a:p>
          <a:p>
            <a:pPr lvl="2"/>
            <a:r>
              <a:rPr lang="en-IN" sz="44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Big Data and Analytics</a:t>
            </a:r>
          </a:p>
          <a:p>
            <a:pPr lvl="2"/>
            <a:r>
              <a:rPr lang="en-IN" sz="44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IOT and Data Streaming</a:t>
            </a:r>
            <a:endParaRPr sz="7200" dirty="0">
              <a:latin typeface="Arial"/>
              <a:cs typeface="Arial"/>
            </a:endParaRPr>
          </a:p>
        </p:txBody>
      </p:sp>
      <p:pic>
        <p:nvPicPr>
          <p:cNvPr id="6" name="Picture 5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DA2A2EE3-1CBC-4299-8F69-85D8FD775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240166"/>
            <a:ext cx="12858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2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569572" y="6296786"/>
            <a:ext cx="55244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50" dirty="0">
                <a:solidFill>
                  <a:srgbClr val="57585B"/>
                </a:solidFill>
                <a:latin typeface="Calibri"/>
                <a:cs typeface="Calibri"/>
              </a:rPr>
              <a:t>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4222" y="2779521"/>
            <a:ext cx="214249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2352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IoT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benefit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  factories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7200" y="1493286"/>
            <a:ext cx="5424424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IN" sz="36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Cloud Managed Services</a:t>
            </a:r>
          </a:p>
          <a:p>
            <a:pPr lvl="2"/>
            <a:r>
              <a:rPr lang="en-IN" sz="32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Cloud Provisioning</a:t>
            </a:r>
          </a:p>
          <a:p>
            <a:pPr lvl="2"/>
            <a:r>
              <a:rPr lang="en-IN" sz="32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Cloud Maintenance and SLAs</a:t>
            </a:r>
          </a:p>
          <a:p>
            <a:pPr lvl="2"/>
            <a:r>
              <a:rPr lang="en-IN" sz="32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Billing, Access and, Security</a:t>
            </a:r>
          </a:p>
          <a:p>
            <a:pPr lvl="2"/>
            <a:r>
              <a:rPr lang="en-IN" sz="32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Development and DevOps</a:t>
            </a:r>
          </a:p>
          <a:p>
            <a:pPr lvl="2"/>
            <a:r>
              <a:rPr lang="en-IN" sz="32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Cloud Integrations</a:t>
            </a:r>
          </a:p>
          <a:p>
            <a:pPr lvl="2"/>
            <a:r>
              <a:rPr lang="en-IN" sz="32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Big Data and Analytics</a:t>
            </a:r>
          </a:p>
          <a:p>
            <a:pPr lvl="2"/>
            <a:r>
              <a:rPr lang="en-IN" sz="32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IOT and Data Streaming</a:t>
            </a:r>
            <a:endParaRPr sz="5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F6ED9-C92A-45BE-9BD6-9C6089B3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020" y="228600"/>
            <a:ext cx="5946388" cy="6176771"/>
          </a:xfrm>
          <a:prstGeom prst="rect">
            <a:avLst/>
          </a:prstGeom>
        </p:spPr>
      </p:pic>
      <p:pic>
        <p:nvPicPr>
          <p:cNvPr id="7" name="Picture 6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C1D7D38-8064-4724-B9E3-03B2154A3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4" y="5247131"/>
            <a:ext cx="12858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4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434CC2-5672-4D2B-9CC1-573D632F9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87" y="247650"/>
            <a:ext cx="11799226" cy="615772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569572" y="6296786"/>
            <a:ext cx="55244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50" dirty="0">
                <a:solidFill>
                  <a:srgbClr val="57585B"/>
                </a:solidFill>
                <a:latin typeface="Calibri"/>
                <a:cs typeface="Calibri"/>
              </a:rPr>
              <a:t>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1000" y="447549"/>
            <a:ext cx="5424424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Cloud Managed Services</a:t>
            </a:r>
          </a:p>
          <a:p>
            <a:pPr lvl="2"/>
            <a:r>
              <a:rPr lang="en-IN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Cloud Provisioning</a:t>
            </a:r>
          </a:p>
          <a:p>
            <a:pPr lvl="2"/>
            <a:r>
              <a:rPr lang="en-IN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Cloud Maintenance and SLAs</a:t>
            </a:r>
          </a:p>
          <a:p>
            <a:pPr lvl="2"/>
            <a:r>
              <a:rPr lang="en-IN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Billing, Access and, Security</a:t>
            </a:r>
          </a:p>
          <a:p>
            <a:pPr lvl="2"/>
            <a:r>
              <a:rPr lang="en-IN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Development and DevOps</a:t>
            </a:r>
          </a:p>
          <a:p>
            <a:pPr lvl="2"/>
            <a:r>
              <a:rPr lang="en-IN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Cloud Integrations</a:t>
            </a:r>
          </a:p>
          <a:p>
            <a:pPr lvl="2"/>
            <a:r>
              <a:rPr lang="en-IN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Big Data and Analytics</a:t>
            </a:r>
          </a:p>
          <a:p>
            <a:pPr lvl="2"/>
            <a:r>
              <a:rPr lang="en-IN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IOT and Data Streaming</a:t>
            </a:r>
            <a:endParaRPr sz="5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84A9B0AE-92B8-4508-BB02-63E1AA9F7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7" y="5287771"/>
            <a:ext cx="12858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EBFBE-5E67-4C8B-B766-E66C079A1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53768"/>
            <a:ext cx="11582400" cy="49612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569572" y="6296786"/>
            <a:ext cx="55244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50" dirty="0">
                <a:solidFill>
                  <a:srgbClr val="57585B"/>
                </a:solidFill>
                <a:latin typeface="Calibri"/>
                <a:cs typeface="Calibri"/>
              </a:rPr>
              <a:t>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1000" y="447549"/>
            <a:ext cx="542442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Cloud Components</a:t>
            </a:r>
          </a:p>
        </p:txBody>
      </p:sp>
      <p:pic>
        <p:nvPicPr>
          <p:cNvPr id="7" name="Picture 6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A8ADC757-A125-417F-8BD1-B1C624A70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25" y="228600"/>
            <a:ext cx="12858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96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E16D75-88F0-49E5-85FB-F7C4E11CE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51" y="434578"/>
            <a:ext cx="11395550" cy="597079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569572" y="6296786"/>
            <a:ext cx="55244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50" dirty="0">
                <a:solidFill>
                  <a:srgbClr val="57585B"/>
                </a:solidFill>
                <a:latin typeface="Calibri"/>
                <a:cs typeface="Calibri"/>
              </a:rPr>
              <a:t>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98789" y="434578"/>
            <a:ext cx="275412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Cloud Components</a:t>
            </a:r>
          </a:p>
        </p:txBody>
      </p:sp>
      <p:pic>
        <p:nvPicPr>
          <p:cNvPr id="6" name="Picture 5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1150F0C1-135E-4B73-859D-E9C20FBE9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62371"/>
            <a:ext cx="12858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34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569572" y="6296786"/>
            <a:ext cx="55244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50" dirty="0">
                <a:solidFill>
                  <a:srgbClr val="57585B"/>
                </a:solidFill>
                <a:latin typeface="Calibri"/>
                <a:cs typeface="Calibri"/>
              </a:rPr>
              <a:t>5</a:t>
            </a:r>
            <a:endParaRPr sz="850">
              <a:latin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FA793A-C35D-4C85-A0CA-9116AB782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4294"/>
            <a:ext cx="10591800" cy="6136784"/>
          </a:xfrm>
          <a:prstGeom prst="rect">
            <a:avLst/>
          </a:prstGeom>
        </p:spPr>
      </p:pic>
      <p:pic>
        <p:nvPicPr>
          <p:cNvPr id="7" name="Picture 6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48F2B2-0A08-4B86-A55E-FB9C81C5E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" y="5262371"/>
            <a:ext cx="12858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77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569572" y="6296786"/>
            <a:ext cx="55244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50" dirty="0">
                <a:solidFill>
                  <a:srgbClr val="57585B"/>
                </a:solidFill>
                <a:latin typeface="Calibri"/>
                <a:cs typeface="Calibri"/>
              </a:rPr>
              <a:t>5</a:t>
            </a:r>
            <a:endParaRPr sz="850">
              <a:latin typeface="Calibri"/>
              <a:cs typeface="Calibri"/>
            </a:endParaRP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3927D49-0F8D-47DB-BDD2-B29B7FF7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1741"/>
            <a:ext cx="10896600" cy="6129337"/>
          </a:xfrm>
          <a:prstGeom prst="rect">
            <a:avLst/>
          </a:prstGeom>
        </p:spPr>
      </p:pic>
      <p:pic>
        <p:nvPicPr>
          <p:cNvPr id="7" name="Picture 6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166BE37A-7E7A-4192-AC35-21B941B72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" y="5582219"/>
            <a:ext cx="864966" cy="7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04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457F751-2DE5-4E55-A800-F064C678B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59" y="1710666"/>
            <a:ext cx="2648371" cy="119176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81C8C5-43D0-48D8-A4FC-3D5BDADF6612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Analytics Platforms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8F32CC5-7E35-4B06-8431-697A001BD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61" y="1992504"/>
            <a:ext cx="2659472" cy="856349"/>
          </a:xfrm>
          <a:prstGeom prst="rect">
            <a:avLst/>
          </a:prstGeom>
        </p:spPr>
      </p:pic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B9A76AB1-EA1D-4EC4-92F3-FC953A1CD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43" y="979139"/>
            <a:ext cx="2646677" cy="2654820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ud filled sky&#10;&#10;Description automatically generated">
            <a:extLst>
              <a:ext uri="{FF2B5EF4-FFF2-40B4-BE49-F238E27FC236}">
                <a16:creationId xmlns:a16="http://schemas.microsoft.com/office/drawing/2014/main" id="{9FB82155-3EE5-4489-A704-D3FCF0ED7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8" y="1861209"/>
            <a:ext cx="2648372" cy="1118937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D7D413-936A-4A2D-83E0-6714C8DB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363434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DDEFC5B-224B-4BB1-AA32-7C0AFF85D2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86" y="346167"/>
            <a:ext cx="1755741" cy="1588946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9EA1BF2-B9D7-4AF5-A71C-49AFBEC2C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74" y="346167"/>
            <a:ext cx="2751900" cy="1547944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84F604D-A6E0-4232-B56D-78E66D517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76" y="4617724"/>
            <a:ext cx="2834427" cy="1889618"/>
          </a:xfrm>
          <a:prstGeom prst="rect">
            <a:avLst/>
          </a:prstGeom>
        </p:spPr>
      </p:pic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D858ABC-99BF-4345-AF82-38C8A0B9D4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8" y="2702527"/>
            <a:ext cx="2813624" cy="158266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16F62A-8DA0-48E4-B34B-17CC697A03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82" y="4930535"/>
            <a:ext cx="1581298" cy="1581298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81C8C5-43D0-48D8-A4FC-3D5BDADF6612}"/>
              </a:ext>
            </a:extLst>
          </p:cNvPr>
          <p:cNvSpPr txBox="1"/>
          <p:nvPr/>
        </p:nvSpPr>
        <p:spPr>
          <a:xfrm>
            <a:off x="8282152" y="1010485"/>
            <a:ext cx="3909848" cy="3353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Data Streaming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lang="en-US" sz="4400" dirty="0">
                <a:solidFill>
                  <a:srgbClr val="FFFFFF"/>
                </a:solidFill>
                <a:latin typeface="Century Gothic"/>
              </a:rPr>
              <a:t>Technologies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A70AF4E9-9E5F-4BEF-8A34-B7178F74E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80" y="2636436"/>
            <a:ext cx="1495105" cy="1714847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D7D413-936A-4A2D-83E0-6714C8DB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3293348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3FF7A20-AC5A-45E6-BD48-961682CD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3" y="0"/>
            <a:ext cx="10845979" cy="6858000"/>
          </a:xfrm>
          <a:prstGeom prst="rect">
            <a:avLst/>
          </a:prstGeom>
        </p:spPr>
      </p:pic>
      <p:sp>
        <p:nvSpPr>
          <p:cNvPr id="16" name="Ova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6507" y="789512"/>
            <a:ext cx="5278993" cy="5278976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9010" y="1212017"/>
            <a:ext cx="4433981" cy="4433966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3541" y="2596681"/>
            <a:ext cx="604492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5AA2AE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Thank you</a:t>
            </a:r>
          </a:p>
        </p:txBody>
      </p:sp>
      <p:pic>
        <p:nvPicPr>
          <p:cNvPr id="10" name="Picture 9" descr="This is an icon that reads &quot;24Slides.&quot;">
            <a:hlinkClick r:id="rId3"/>
            <a:extLst>
              <a:ext uri="{FF2B5EF4-FFF2-40B4-BE49-F238E27FC236}">
                <a16:creationId xmlns:a16="http://schemas.microsoft.com/office/drawing/2014/main" id="{E88D3554-2B38-7045-B778-76FB3465B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0" y="6336441"/>
            <a:ext cx="1028700" cy="293902"/>
          </a:xfrm>
          <a:prstGeom prst="rect">
            <a:avLst/>
          </a:prstGeom>
          <a:effectLst/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E603A3-B905-4FE4-AF3D-7ABD0759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11</a:t>
            </a:r>
          </a:p>
        </p:txBody>
      </p:sp>
    </p:spTree>
    <p:extLst>
      <p:ext uri="{BB962C8B-B14F-4D97-AF65-F5344CB8AC3E}">
        <p14:creationId xmlns:p14="http://schemas.microsoft.com/office/powerpoint/2010/main" val="334562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DAA0-4E12-447A-BE67-0306AFC0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04800"/>
            <a:ext cx="3733800" cy="574039"/>
          </a:xfrm>
        </p:spPr>
        <p:txBody>
          <a:bodyPr/>
          <a:lstStyle/>
          <a:p>
            <a:r>
              <a:rPr lang="en-IN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D0575-AB10-4573-9D90-C93992C0A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878839"/>
            <a:ext cx="8915400" cy="5478423"/>
          </a:xfrm>
        </p:spPr>
        <p:txBody>
          <a:bodyPr/>
          <a:lstStyle/>
          <a:p>
            <a:r>
              <a:rPr lang="en-IN" sz="32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IN" sz="32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 Cloud Technologies</a:t>
            </a:r>
          </a:p>
          <a:p>
            <a:r>
              <a:rPr lang="en-IN" sz="32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 Need for Cloud - Data Source and Industry 4.0</a:t>
            </a:r>
          </a:p>
          <a:p>
            <a:r>
              <a:rPr lang="en-IN" sz="32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 Cloud Managed Services</a:t>
            </a:r>
          </a:p>
          <a:p>
            <a:pPr lvl="2"/>
            <a:r>
              <a:rPr lang="en-IN" sz="28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Cloud Provisioning</a:t>
            </a:r>
          </a:p>
          <a:p>
            <a:pPr lvl="2"/>
            <a:r>
              <a:rPr lang="en-IN" sz="28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Cloud Maintenance and SLAs</a:t>
            </a:r>
          </a:p>
          <a:p>
            <a:pPr lvl="2"/>
            <a:r>
              <a:rPr lang="en-IN" sz="28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Billing, Access and, Security</a:t>
            </a:r>
          </a:p>
          <a:p>
            <a:pPr lvl="2"/>
            <a:r>
              <a:rPr lang="en-IN" sz="28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Development and DevOps</a:t>
            </a:r>
          </a:p>
          <a:p>
            <a:pPr lvl="2"/>
            <a:r>
              <a:rPr lang="en-IN" sz="28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Cloud Integrations</a:t>
            </a:r>
          </a:p>
          <a:p>
            <a:pPr lvl="2"/>
            <a:r>
              <a:rPr lang="en-IN" sz="28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Big Data and Analytics</a:t>
            </a:r>
          </a:p>
          <a:p>
            <a:pPr lvl="2"/>
            <a:r>
              <a:rPr lang="en-IN" sz="28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    IOT and Data Streaming</a:t>
            </a:r>
          </a:p>
          <a:p>
            <a:r>
              <a:rPr lang="en-IN" sz="32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 Questions</a:t>
            </a:r>
          </a:p>
          <a:p>
            <a:endParaRPr lang="en-IN" sz="3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7FB7BDE-9885-4E5B-A613-3F83208EE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222" y="307339"/>
            <a:ext cx="12858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1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4882EC82-D271-4443-9DFF-85CCCF77ACDF}"/>
              </a:ext>
            </a:extLst>
          </p:cNvPr>
          <p:cNvSpPr txBox="1"/>
          <p:nvPr/>
        </p:nvSpPr>
        <p:spPr>
          <a:xfrm>
            <a:off x="233683" y="1711643"/>
            <a:ext cx="427735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Cloud Technologies</a:t>
            </a:r>
          </a:p>
        </p:txBody>
      </p:sp>
      <p:pic>
        <p:nvPicPr>
          <p:cNvPr id="12" name="Picture 11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F96F6275-F989-4D68-A033-8E301DFC3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83" y="2677557"/>
            <a:ext cx="2272972" cy="138083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DF22A14-3D37-48D3-802F-FD8D47F01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40" y="174349"/>
            <a:ext cx="2302320" cy="1859124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708C7EE6-DEB9-46FB-B117-B60DA1F16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80" y="657423"/>
            <a:ext cx="3996972" cy="206843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E23CB63-7A0B-4D2B-A12D-F1BB38EB45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35" y="4934736"/>
            <a:ext cx="1721821" cy="1545336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902062F-7F47-41E5-8574-2D1492D5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clock, soccer&#10;&#10;Description automatically generated">
            <a:extLst>
              <a:ext uri="{FF2B5EF4-FFF2-40B4-BE49-F238E27FC236}">
                <a16:creationId xmlns:a16="http://schemas.microsoft.com/office/drawing/2014/main" id="{FD095E71-1E8D-433B-8996-FBD541B70E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80" y="4172386"/>
            <a:ext cx="3996972" cy="1858591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pic>
        <p:nvPicPr>
          <p:cNvPr id="15" name="Picture 14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E8A3485B-F28C-49E1-A5A7-6FB859BCC7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00"/>
            <a:ext cx="12858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1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pic>
        <p:nvPicPr>
          <p:cNvPr id="4" name="Picture 3" descr="A picture containing room, computer&#10;&#10;Description automatically generated">
            <a:extLst>
              <a:ext uri="{FF2B5EF4-FFF2-40B4-BE49-F238E27FC236}">
                <a16:creationId xmlns:a16="http://schemas.microsoft.com/office/drawing/2014/main" id="{2D527DAB-7EC7-4EA9-8CCC-C0C26E406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9840"/>
            <a:ext cx="4304975" cy="3058160"/>
          </a:xfrm>
          <a:prstGeom prst="rect">
            <a:avLst/>
          </a:prstGeom>
        </p:spPr>
      </p:pic>
      <p:pic>
        <p:nvPicPr>
          <p:cNvPr id="10" name="Picture 9" descr="A picture containing phone, computer, cellphone&#10;&#10;Description automatically generated">
            <a:extLst>
              <a:ext uri="{FF2B5EF4-FFF2-40B4-BE49-F238E27FC236}">
                <a16:creationId xmlns:a16="http://schemas.microsoft.com/office/drawing/2014/main" id="{42427522-B4FA-4CEB-A1C9-1F90E2F8D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84" y="3799839"/>
            <a:ext cx="3918616" cy="3058159"/>
          </a:xfrm>
          <a:prstGeom prst="rect">
            <a:avLst/>
          </a:prstGeom>
        </p:spPr>
      </p:pic>
      <p:pic>
        <p:nvPicPr>
          <p:cNvPr id="6" name="Picture 5" descr="A picture containing clock, computer, room, refrigerator&#10;&#10;Description automatically generated">
            <a:extLst>
              <a:ext uri="{FF2B5EF4-FFF2-40B4-BE49-F238E27FC236}">
                <a16:creationId xmlns:a16="http://schemas.microsoft.com/office/drawing/2014/main" id="{C4E42FCA-C880-4F84-BDE6-11FEC2D78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75" y="3789956"/>
            <a:ext cx="4381825" cy="306804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882EC82-D271-4443-9DFF-85CCCF77ACDF}"/>
              </a:ext>
            </a:extLst>
          </p:cNvPr>
          <p:cNvSpPr txBox="1"/>
          <p:nvPr/>
        </p:nvSpPr>
        <p:spPr>
          <a:xfrm>
            <a:off x="1447800" y="228600"/>
            <a:ext cx="1000759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Data sources - generates enormous data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8DC157-9C4C-4DA8-928B-263BD0711AA0}"/>
              </a:ext>
            </a:extLst>
          </p:cNvPr>
          <p:cNvSpPr txBox="1"/>
          <p:nvPr/>
        </p:nvSpPr>
        <p:spPr>
          <a:xfrm>
            <a:off x="1244386" y="1097498"/>
            <a:ext cx="181620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</a:rPr>
              <a:t>Social Media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F2182A-3293-4901-A21B-5A2EB684E302}"/>
              </a:ext>
            </a:extLst>
          </p:cNvPr>
          <p:cNvSpPr txBox="1"/>
          <p:nvPr/>
        </p:nvSpPr>
        <p:spPr>
          <a:xfrm>
            <a:off x="5004166" y="999567"/>
            <a:ext cx="238687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4000" b="1" dirty="0">
                <a:solidFill>
                  <a:srgbClr val="F4655F"/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</a:rPr>
              <a:t>Web based Apps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706B80-1E5B-4274-A4AC-F4B40B824300}"/>
              </a:ext>
            </a:extLst>
          </p:cNvPr>
          <p:cNvSpPr txBox="1"/>
          <p:nvPr/>
        </p:nvSpPr>
        <p:spPr>
          <a:xfrm>
            <a:off x="9433813" y="999567"/>
            <a:ext cx="182902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4000" b="1" dirty="0">
                <a:solidFill>
                  <a:srgbClr val="868485"/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</a:rPr>
              <a:t>Mobile Apps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BAD2E1-DE0D-4957-9DBB-8473CF0A3148}"/>
              </a:ext>
            </a:extLst>
          </p:cNvPr>
          <p:cNvSpPr txBox="1"/>
          <p:nvPr/>
        </p:nvSpPr>
        <p:spPr>
          <a:xfrm>
            <a:off x="911153" y="1713051"/>
            <a:ext cx="2633093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24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Posts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24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Likes/Shares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24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Views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24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Campaigns/Reach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BFA08D-6AB7-4807-A677-6A06AF40EBE0}"/>
              </a:ext>
            </a:extLst>
          </p:cNvPr>
          <p:cNvSpPr txBox="1"/>
          <p:nvPr/>
        </p:nvSpPr>
        <p:spPr>
          <a:xfrm>
            <a:off x="4761793" y="1702891"/>
            <a:ext cx="2680221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24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Sign-Up/Sign-In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24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Demographics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24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Actions and times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24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Uptime monitoring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925CB3-E5DD-4519-9D7C-55F274984D61}"/>
              </a:ext>
            </a:extLst>
          </p:cNvPr>
          <p:cNvSpPr txBox="1"/>
          <p:nvPr/>
        </p:nvSpPr>
        <p:spPr>
          <a:xfrm>
            <a:off x="9008673" y="1702891"/>
            <a:ext cx="2138406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24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Location Data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24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Usage Stats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24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Screen Time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24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Interests</a:t>
            </a:r>
          </a:p>
        </p:txBody>
      </p:sp>
      <p:pic>
        <p:nvPicPr>
          <p:cNvPr id="14" name="Picture 13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8B0E0BA-7C3C-40C9-86E0-C06325386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222" y="307339"/>
            <a:ext cx="12858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1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ACD7020-D8A6-4DE0-AC99-5B99021ED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9770"/>
            <a:ext cx="7518235" cy="2626012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31357955-0D18-4750-A682-136714732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20" y="4365782"/>
            <a:ext cx="7091679" cy="24922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360B636-22C2-4C74-B5E2-F5FAE882078D}"/>
              </a:ext>
            </a:extLst>
          </p:cNvPr>
          <p:cNvSpPr txBox="1"/>
          <p:nvPr/>
        </p:nvSpPr>
        <p:spPr>
          <a:xfrm>
            <a:off x="7759396" y="1739770"/>
            <a:ext cx="3927357" cy="19697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32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Temperature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32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Humidity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32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Precipitation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32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Sun-rise/Sun-set time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E2712C-D84C-4AE5-89A9-AAA50D271DCE}"/>
              </a:ext>
            </a:extLst>
          </p:cNvPr>
          <p:cNvSpPr txBox="1"/>
          <p:nvPr/>
        </p:nvSpPr>
        <p:spPr>
          <a:xfrm>
            <a:off x="586481" y="4533770"/>
            <a:ext cx="2482667" cy="19697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32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Location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32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Transit times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32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Directions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3200" dirty="0">
                <a:solidFill>
                  <a:srgbClr val="30353F"/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Delays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E32C34-4D5F-4D19-9A4D-4D7FCF05CE04}"/>
              </a:ext>
            </a:extLst>
          </p:cNvPr>
          <p:cNvSpPr txBox="1"/>
          <p:nvPr/>
        </p:nvSpPr>
        <p:spPr>
          <a:xfrm>
            <a:off x="1600200" y="298847"/>
            <a:ext cx="1000759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badi Extra Light" panose="020B0604020202020204" pitchFamily="34" charset="0"/>
                <a:cs typeface="Times New Roman" panose="02020603050405020304" pitchFamily="18" charset="0"/>
              </a:rPr>
              <a:t>Data sources - generates enormous data</a:t>
            </a:r>
          </a:p>
        </p:txBody>
      </p:sp>
      <p:pic>
        <p:nvPicPr>
          <p:cNvPr id="9" name="Picture 8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64CC68EC-016E-4B02-BAF0-15FC57A38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222" y="307339"/>
            <a:ext cx="12858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2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9176" y="328929"/>
            <a:ext cx="1134808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Industry </a:t>
            </a:r>
            <a:r>
              <a:rPr sz="2800" dirty="0"/>
              <a:t>4.0 is </a:t>
            </a:r>
            <a:r>
              <a:rPr sz="2800" spc="-15" dirty="0"/>
              <a:t>here </a:t>
            </a:r>
            <a:r>
              <a:rPr sz="2800" dirty="0"/>
              <a:t>– </a:t>
            </a:r>
            <a:r>
              <a:rPr sz="2800" spc="-10" dirty="0"/>
              <a:t>Thanks </a:t>
            </a:r>
            <a:r>
              <a:rPr sz="2800" spc="-25" dirty="0"/>
              <a:t>to </a:t>
            </a:r>
            <a:r>
              <a:rPr sz="2800" dirty="0"/>
              <a:t>these </a:t>
            </a:r>
            <a:r>
              <a:rPr sz="2800" spc="-10" dirty="0"/>
              <a:t>disruptive</a:t>
            </a:r>
            <a:r>
              <a:rPr sz="2800" spc="-110" dirty="0"/>
              <a:t> </a:t>
            </a:r>
            <a:r>
              <a:rPr sz="2800" spc="-5" dirty="0"/>
              <a:t>technologies</a:t>
            </a:r>
          </a:p>
        </p:txBody>
      </p:sp>
      <p:sp>
        <p:nvSpPr>
          <p:cNvPr id="4" name="object 4"/>
          <p:cNvSpPr/>
          <p:nvPr/>
        </p:nvSpPr>
        <p:spPr>
          <a:xfrm>
            <a:off x="480618" y="1082547"/>
            <a:ext cx="4167582" cy="1088390"/>
          </a:xfrm>
          <a:custGeom>
            <a:avLst/>
            <a:gdLst/>
            <a:ahLst/>
            <a:cxnLst/>
            <a:rect l="l" t="t" r="r" b="b"/>
            <a:pathLst>
              <a:path w="6484620" h="1088389">
                <a:moveTo>
                  <a:pt x="6302705" y="0"/>
                </a:moveTo>
                <a:lnTo>
                  <a:pt x="181330" y="0"/>
                </a:lnTo>
                <a:lnTo>
                  <a:pt x="133128" y="6474"/>
                </a:lnTo>
                <a:lnTo>
                  <a:pt x="89812" y="24746"/>
                </a:lnTo>
                <a:lnTo>
                  <a:pt x="53112" y="53086"/>
                </a:lnTo>
                <a:lnTo>
                  <a:pt x="24758" y="89765"/>
                </a:lnTo>
                <a:lnTo>
                  <a:pt x="6477" y="133056"/>
                </a:lnTo>
                <a:lnTo>
                  <a:pt x="0" y="181228"/>
                </a:lnTo>
                <a:lnTo>
                  <a:pt x="0" y="906526"/>
                </a:lnTo>
                <a:lnTo>
                  <a:pt x="6477" y="954752"/>
                </a:lnTo>
                <a:lnTo>
                  <a:pt x="24758" y="998078"/>
                </a:lnTo>
                <a:lnTo>
                  <a:pt x="53112" y="1034780"/>
                </a:lnTo>
                <a:lnTo>
                  <a:pt x="89812" y="1063131"/>
                </a:lnTo>
                <a:lnTo>
                  <a:pt x="133128" y="1081406"/>
                </a:lnTo>
                <a:lnTo>
                  <a:pt x="181330" y="1087881"/>
                </a:lnTo>
                <a:lnTo>
                  <a:pt x="6302705" y="1087881"/>
                </a:lnTo>
                <a:lnTo>
                  <a:pt x="6350931" y="1081406"/>
                </a:lnTo>
                <a:lnTo>
                  <a:pt x="6394258" y="1063131"/>
                </a:lnTo>
                <a:lnTo>
                  <a:pt x="6430959" y="1034780"/>
                </a:lnTo>
                <a:lnTo>
                  <a:pt x="6459310" y="998078"/>
                </a:lnTo>
                <a:lnTo>
                  <a:pt x="6477585" y="954752"/>
                </a:lnTo>
                <a:lnTo>
                  <a:pt x="6484061" y="906526"/>
                </a:lnTo>
                <a:lnTo>
                  <a:pt x="6484061" y="181228"/>
                </a:lnTo>
                <a:lnTo>
                  <a:pt x="6477585" y="133056"/>
                </a:lnTo>
                <a:lnTo>
                  <a:pt x="6459310" y="89765"/>
                </a:lnTo>
                <a:lnTo>
                  <a:pt x="6430959" y="53086"/>
                </a:lnTo>
                <a:lnTo>
                  <a:pt x="6394258" y="24746"/>
                </a:lnTo>
                <a:lnTo>
                  <a:pt x="6350931" y="6474"/>
                </a:lnTo>
                <a:lnTo>
                  <a:pt x="6302705" y="0"/>
                </a:lnTo>
                <a:close/>
              </a:path>
            </a:pathLst>
          </a:custGeom>
          <a:solidFill>
            <a:srgbClr val="C7D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292" y="2494660"/>
            <a:ext cx="4162908" cy="1093470"/>
          </a:xfrm>
          <a:custGeom>
            <a:avLst/>
            <a:gdLst/>
            <a:ahLst/>
            <a:cxnLst/>
            <a:rect l="l" t="t" r="r" b="b"/>
            <a:pathLst>
              <a:path w="6484620" h="1093470">
                <a:moveTo>
                  <a:pt x="6301968" y="0"/>
                </a:moveTo>
                <a:lnTo>
                  <a:pt x="182156" y="0"/>
                </a:lnTo>
                <a:lnTo>
                  <a:pt x="133733" y="6505"/>
                </a:lnTo>
                <a:lnTo>
                  <a:pt x="90220" y="24863"/>
                </a:lnTo>
                <a:lnTo>
                  <a:pt x="53354" y="53339"/>
                </a:lnTo>
                <a:lnTo>
                  <a:pt x="24870" y="90198"/>
                </a:lnTo>
                <a:lnTo>
                  <a:pt x="6507" y="133702"/>
                </a:lnTo>
                <a:lnTo>
                  <a:pt x="0" y="182117"/>
                </a:lnTo>
                <a:lnTo>
                  <a:pt x="0" y="910843"/>
                </a:lnTo>
                <a:lnTo>
                  <a:pt x="6507" y="959259"/>
                </a:lnTo>
                <a:lnTo>
                  <a:pt x="24870" y="1002763"/>
                </a:lnTo>
                <a:lnTo>
                  <a:pt x="53354" y="1039621"/>
                </a:lnTo>
                <a:lnTo>
                  <a:pt x="90220" y="1068098"/>
                </a:lnTo>
                <a:lnTo>
                  <a:pt x="133733" y="1086456"/>
                </a:lnTo>
                <a:lnTo>
                  <a:pt x="182156" y="1092962"/>
                </a:lnTo>
                <a:lnTo>
                  <a:pt x="6301968" y="1092962"/>
                </a:lnTo>
                <a:lnTo>
                  <a:pt x="6350383" y="1086456"/>
                </a:lnTo>
                <a:lnTo>
                  <a:pt x="6393888" y="1068098"/>
                </a:lnTo>
                <a:lnTo>
                  <a:pt x="6430746" y="1039621"/>
                </a:lnTo>
                <a:lnTo>
                  <a:pt x="6459222" y="1002763"/>
                </a:lnTo>
                <a:lnTo>
                  <a:pt x="6477581" y="959259"/>
                </a:lnTo>
                <a:lnTo>
                  <a:pt x="6484086" y="910843"/>
                </a:lnTo>
                <a:lnTo>
                  <a:pt x="6484086" y="182117"/>
                </a:lnTo>
                <a:lnTo>
                  <a:pt x="6477581" y="133702"/>
                </a:lnTo>
                <a:lnTo>
                  <a:pt x="6459222" y="90198"/>
                </a:lnTo>
                <a:lnTo>
                  <a:pt x="6430746" y="53339"/>
                </a:lnTo>
                <a:lnTo>
                  <a:pt x="6393888" y="24863"/>
                </a:lnTo>
                <a:lnTo>
                  <a:pt x="6350383" y="6505"/>
                </a:lnTo>
                <a:lnTo>
                  <a:pt x="6301968" y="0"/>
                </a:lnTo>
                <a:close/>
              </a:path>
            </a:pathLst>
          </a:custGeom>
          <a:solidFill>
            <a:srgbClr val="C7D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9442" y="1271143"/>
            <a:ext cx="3978758" cy="232178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 algn="ctr">
              <a:lnSpc>
                <a:spcPts val="2310"/>
              </a:lnSpc>
              <a:spcBef>
                <a:spcPts val="385"/>
              </a:spcBef>
            </a:pPr>
            <a:r>
              <a:rPr sz="2100" spc="10" dirty="0">
                <a:latin typeface="Calibri"/>
                <a:cs typeface="Calibri"/>
              </a:rPr>
              <a:t>Astonishing rise in </a:t>
            </a:r>
            <a:r>
              <a:rPr sz="2100" dirty="0">
                <a:latin typeface="Calibri"/>
                <a:cs typeface="Calibri"/>
              </a:rPr>
              <a:t>data </a:t>
            </a:r>
            <a:r>
              <a:rPr sz="2100" spc="10" dirty="0">
                <a:latin typeface="Calibri"/>
                <a:cs typeface="Calibri"/>
              </a:rPr>
              <a:t>volumes, computational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power,  </a:t>
            </a:r>
            <a:r>
              <a:rPr sz="2100" spc="15" dirty="0">
                <a:latin typeface="Calibri"/>
                <a:cs typeface="Calibri"/>
              </a:rPr>
              <a:t>and</a:t>
            </a:r>
            <a:r>
              <a:rPr sz="2100" spc="10" dirty="0">
                <a:latin typeface="Calibri"/>
                <a:cs typeface="Calibri"/>
              </a:rPr>
              <a:t> connectivity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 dirty="0">
              <a:latin typeface="Calibri"/>
              <a:cs typeface="Calibri"/>
            </a:endParaRPr>
          </a:p>
          <a:p>
            <a:pPr marL="372110" marR="352425" algn="ctr">
              <a:lnSpc>
                <a:spcPts val="2300"/>
              </a:lnSpc>
              <a:spcBef>
                <a:spcPts val="1405"/>
              </a:spcBef>
            </a:pPr>
            <a:r>
              <a:rPr sz="2100" spc="10" dirty="0">
                <a:latin typeface="Calibri"/>
                <a:cs typeface="Calibri"/>
              </a:rPr>
              <a:t>Emergence of </a:t>
            </a:r>
            <a:r>
              <a:rPr sz="2100" spc="15" dirty="0">
                <a:latin typeface="Calibri"/>
                <a:cs typeface="Calibri"/>
              </a:rPr>
              <a:t>analytics and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10" dirty="0">
                <a:latin typeface="Calibri"/>
                <a:cs typeface="Calibri"/>
              </a:rPr>
              <a:t>business-intelligence  capabilities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618" y="3911853"/>
            <a:ext cx="4243782" cy="1042035"/>
          </a:xfrm>
          <a:custGeom>
            <a:avLst/>
            <a:gdLst/>
            <a:ahLst/>
            <a:cxnLst/>
            <a:rect l="l" t="t" r="r" b="b"/>
            <a:pathLst>
              <a:path w="6484620" h="1042035">
                <a:moveTo>
                  <a:pt x="6310452" y="0"/>
                </a:moveTo>
                <a:lnTo>
                  <a:pt x="173621" y="0"/>
                </a:lnTo>
                <a:lnTo>
                  <a:pt x="127467" y="6201"/>
                </a:lnTo>
                <a:lnTo>
                  <a:pt x="85993" y="23701"/>
                </a:lnTo>
                <a:lnTo>
                  <a:pt x="50853" y="50847"/>
                </a:lnTo>
                <a:lnTo>
                  <a:pt x="23705" y="85983"/>
                </a:lnTo>
                <a:lnTo>
                  <a:pt x="6202" y="127455"/>
                </a:lnTo>
                <a:lnTo>
                  <a:pt x="0" y="173609"/>
                </a:lnTo>
                <a:lnTo>
                  <a:pt x="0" y="868045"/>
                </a:lnTo>
                <a:lnTo>
                  <a:pt x="6202" y="914198"/>
                </a:lnTo>
                <a:lnTo>
                  <a:pt x="23705" y="955670"/>
                </a:lnTo>
                <a:lnTo>
                  <a:pt x="50853" y="990806"/>
                </a:lnTo>
                <a:lnTo>
                  <a:pt x="85993" y="1017952"/>
                </a:lnTo>
                <a:lnTo>
                  <a:pt x="127467" y="1035452"/>
                </a:lnTo>
                <a:lnTo>
                  <a:pt x="173621" y="1041654"/>
                </a:lnTo>
                <a:lnTo>
                  <a:pt x="6310452" y="1041654"/>
                </a:lnTo>
                <a:lnTo>
                  <a:pt x="6356605" y="1035452"/>
                </a:lnTo>
                <a:lnTo>
                  <a:pt x="6398077" y="1017952"/>
                </a:lnTo>
                <a:lnTo>
                  <a:pt x="6433213" y="990806"/>
                </a:lnTo>
                <a:lnTo>
                  <a:pt x="6460359" y="955670"/>
                </a:lnTo>
                <a:lnTo>
                  <a:pt x="6477859" y="914198"/>
                </a:lnTo>
                <a:lnTo>
                  <a:pt x="6484061" y="868045"/>
                </a:lnTo>
                <a:lnTo>
                  <a:pt x="6484061" y="173609"/>
                </a:lnTo>
                <a:lnTo>
                  <a:pt x="6477859" y="127455"/>
                </a:lnTo>
                <a:lnTo>
                  <a:pt x="6460359" y="85983"/>
                </a:lnTo>
                <a:lnTo>
                  <a:pt x="6433213" y="50847"/>
                </a:lnTo>
                <a:lnTo>
                  <a:pt x="6398077" y="23701"/>
                </a:lnTo>
                <a:lnTo>
                  <a:pt x="6356605" y="6201"/>
                </a:lnTo>
                <a:lnTo>
                  <a:pt x="6310452" y="0"/>
                </a:lnTo>
                <a:close/>
              </a:path>
            </a:pathLst>
          </a:custGeom>
          <a:solidFill>
            <a:srgbClr val="C7D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618" y="5241163"/>
            <a:ext cx="4319982" cy="1026160"/>
          </a:xfrm>
          <a:custGeom>
            <a:avLst/>
            <a:gdLst/>
            <a:ahLst/>
            <a:cxnLst/>
            <a:rect l="l" t="t" r="r" b="b"/>
            <a:pathLst>
              <a:path w="6484620" h="1026160">
                <a:moveTo>
                  <a:pt x="6313119" y="0"/>
                </a:moveTo>
                <a:lnTo>
                  <a:pt x="170929" y="0"/>
                </a:lnTo>
                <a:lnTo>
                  <a:pt x="125490" y="6109"/>
                </a:lnTo>
                <a:lnTo>
                  <a:pt x="84659" y="23349"/>
                </a:lnTo>
                <a:lnTo>
                  <a:pt x="50064" y="50085"/>
                </a:lnTo>
                <a:lnTo>
                  <a:pt x="23337" y="84685"/>
                </a:lnTo>
                <a:lnTo>
                  <a:pt x="6105" y="125515"/>
                </a:lnTo>
                <a:lnTo>
                  <a:pt x="0" y="170942"/>
                </a:lnTo>
                <a:lnTo>
                  <a:pt x="0" y="854608"/>
                </a:lnTo>
                <a:lnTo>
                  <a:pt x="6105" y="900047"/>
                </a:lnTo>
                <a:lnTo>
                  <a:pt x="23337" y="940878"/>
                </a:lnTo>
                <a:lnTo>
                  <a:pt x="50064" y="975472"/>
                </a:lnTo>
                <a:lnTo>
                  <a:pt x="84659" y="1002200"/>
                </a:lnTo>
                <a:lnTo>
                  <a:pt x="125490" y="1019431"/>
                </a:lnTo>
                <a:lnTo>
                  <a:pt x="170929" y="1025537"/>
                </a:lnTo>
                <a:lnTo>
                  <a:pt x="6313119" y="1025537"/>
                </a:lnTo>
                <a:lnTo>
                  <a:pt x="6358589" y="1019431"/>
                </a:lnTo>
                <a:lnTo>
                  <a:pt x="6399432" y="1002200"/>
                </a:lnTo>
                <a:lnTo>
                  <a:pt x="6434023" y="975472"/>
                </a:lnTo>
                <a:lnTo>
                  <a:pt x="6460740" y="940878"/>
                </a:lnTo>
                <a:lnTo>
                  <a:pt x="6477960" y="900047"/>
                </a:lnTo>
                <a:lnTo>
                  <a:pt x="6484061" y="854608"/>
                </a:lnTo>
                <a:lnTo>
                  <a:pt x="6484061" y="170942"/>
                </a:lnTo>
                <a:lnTo>
                  <a:pt x="6477960" y="125515"/>
                </a:lnTo>
                <a:lnTo>
                  <a:pt x="6460740" y="84685"/>
                </a:lnTo>
                <a:lnTo>
                  <a:pt x="6434023" y="50085"/>
                </a:lnTo>
                <a:lnTo>
                  <a:pt x="6399432" y="23349"/>
                </a:lnTo>
                <a:lnTo>
                  <a:pt x="6358589" y="6109"/>
                </a:lnTo>
                <a:lnTo>
                  <a:pt x="6313119" y="0"/>
                </a:lnTo>
                <a:close/>
              </a:path>
            </a:pathLst>
          </a:custGeom>
          <a:solidFill>
            <a:srgbClr val="C7D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5350" y="4114546"/>
            <a:ext cx="3876650" cy="20620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2445"/>
              </a:lnSpc>
              <a:spcBef>
                <a:spcPts val="135"/>
              </a:spcBef>
            </a:pPr>
            <a:r>
              <a:rPr sz="2000" spc="15" dirty="0">
                <a:latin typeface="Calibri"/>
                <a:cs typeface="Calibri"/>
              </a:rPr>
              <a:t>New </a:t>
            </a:r>
            <a:r>
              <a:rPr sz="2000" dirty="0">
                <a:latin typeface="Calibri"/>
                <a:cs typeface="Calibri"/>
              </a:rPr>
              <a:t>forms </a:t>
            </a:r>
            <a:r>
              <a:rPr sz="2000" spc="10" dirty="0">
                <a:latin typeface="Calibri"/>
                <a:cs typeface="Calibri"/>
              </a:rPr>
              <a:t>of </a:t>
            </a:r>
            <a:r>
              <a:rPr sz="2000" spc="15" dirty="0">
                <a:latin typeface="Calibri"/>
                <a:cs typeface="Calibri"/>
              </a:rPr>
              <a:t>human-machine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interaction</a:t>
            </a:r>
            <a:endParaRPr sz="2000" dirty="0">
              <a:latin typeface="Calibri"/>
              <a:cs typeface="Calibri"/>
            </a:endParaRPr>
          </a:p>
          <a:p>
            <a:pPr marL="2540" algn="ctr">
              <a:lnSpc>
                <a:spcPts val="1845"/>
              </a:lnSpc>
            </a:pPr>
            <a:r>
              <a:rPr sz="1400" spc="-10" dirty="0">
                <a:latin typeface="Calibri"/>
                <a:cs typeface="Calibri"/>
              </a:rPr>
              <a:t>(touch interfaces </a:t>
            </a:r>
            <a:r>
              <a:rPr sz="1400" spc="-5" dirty="0">
                <a:latin typeface="Calibri"/>
                <a:cs typeface="Calibri"/>
              </a:rPr>
              <a:t>and augmented-reality</a:t>
            </a:r>
            <a:r>
              <a:rPr sz="1400" spc="-15" dirty="0">
                <a:latin typeface="Calibri"/>
                <a:cs typeface="Calibri"/>
              </a:rPr>
              <a:t> systems)</a:t>
            </a:r>
            <a:endParaRPr lang="en-IN" sz="1400" spc="-15" dirty="0">
              <a:latin typeface="Calibri"/>
              <a:cs typeface="Calibri"/>
            </a:endParaRPr>
          </a:p>
          <a:p>
            <a:pPr marL="2540" algn="ctr">
              <a:lnSpc>
                <a:spcPts val="1845"/>
              </a:lnSpc>
            </a:pPr>
            <a:endParaRPr sz="1400" dirty="0">
              <a:latin typeface="Calibri"/>
              <a:cs typeface="Calibri"/>
            </a:endParaRPr>
          </a:p>
          <a:p>
            <a:pPr marL="12065" marR="5080" algn="ctr">
              <a:lnSpc>
                <a:spcPts val="2300"/>
              </a:lnSpc>
              <a:spcBef>
                <a:spcPts val="1315"/>
              </a:spcBef>
            </a:pPr>
            <a:r>
              <a:rPr sz="2000" spc="10" dirty="0">
                <a:latin typeface="Calibri"/>
                <a:cs typeface="Calibri"/>
              </a:rPr>
              <a:t>Improvements in </a:t>
            </a:r>
            <a:r>
              <a:rPr sz="2000" dirty="0">
                <a:latin typeface="Calibri"/>
                <a:cs typeface="Calibri"/>
              </a:rPr>
              <a:t>transferring </a:t>
            </a:r>
            <a:r>
              <a:rPr sz="2000" spc="10" dirty="0">
                <a:latin typeface="Calibri"/>
                <a:cs typeface="Calibri"/>
              </a:rPr>
              <a:t>digital instructions </a:t>
            </a:r>
            <a:r>
              <a:rPr sz="2000" spc="5" dirty="0">
                <a:latin typeface="Calibri"/>
                <a:cs typeface="Calibri"/>
              </a:rPr>
              <a:t>to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the  </a:t>
            </a:r>
            <a:r>
              <a:rPr sz="2000" dirty="0">
                <a:latin typeface="Calibri"/>
                <a:cs typeface="Calibri"/>
              </a:rPr>
              <a:t>physical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world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1735"/>
              </a:lnSpc>
            </a:pPr>
            <a:r>
              <a:rPr sz="1400" spc="-10" dirty="0">
                <a:latin typeface="Calibri"/>
                <a:cs typeface="Calibri"/>
              </a:rPr>
              <a:t>(advanced robotics </a:t>
            </a:r>
            <a:r>
              <a:rPr sz="1400" spc="-5" dirty="0">
                <a:latin typeface="Calibri"/>
                <a:cs typeface="Calibri"/>
              </a:rPr>
              <a:t>and 3-D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printing)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56414" y="1343025"/>
            <a:ext cx="1548765" cy="442595"/>
          </a:xfrm>
          <a:custGeom>
            <a:avLst/>
            <a:gdLst/>
            <a:ahLst/>
            <a:cxnLst/>
            <a:rect l="l" t="t" r="r" b="b"/>
            <a:pathLst>
              <a:path w="1548765" h="442594">
                <a:moveTo>
                  <a:pt x="1327023" y="0"/>
                </a:moveTo>
                <a:lnTo>
                  <a:pt x="1327023" y="110616"/>
                </a:lnTo>
                <a:lnTo>
                  <a:pt x="0" y="110616"/>
                </a:lnTo>
                <a:lnTo>
                  <a:pt x="110617" y="221233"/>
                </a:lnTo>
                <a:lnTo>
                  <a:pt x="0" y="331850"/>
                </a:lnTo>
                <a:lnTo>
                  <a:pt x="1327023" y="331850"/>
                </a:lnTo>
                <a:lnTo>
                  <a:pt x="1327023" y="442467"/>
                </a:lnTo>
                <a:lnTo>
                  <a:pt x="1548257" y="221233"/>
                </a:lnTo>
                <a:lnTo>
                  <a:pt x="1327023" y="0"/>
                </a:lnTo>
                <a:close/>
              </a:path>
            </a:pathLst>
          </a:custGeom>
          <a:solidFill>
            <a:srgbClr val="41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6414" y="2622931"/>
            <a:ext cx="1548765" cy="442595"/>
          </a:xfrm>
          <a:custGeom>
            <a:avLst/>
            <a:gdLst/>
            <a:ahLst/>
            <a:cxnLst/>
            <a:rect l="l" t="t" r="r" b="b"/>
            <a:pathLst>
              <a:path w="1548765" h="442594">
                <a:moveTo>
                  <a:pt x="1327023" y="0"/>
                </a:moveTo>
                <a:lnTo>
                  <a:pt x="1327023" y="110616"/>
                </a:lnTo>
                <a:lnTo>
                  <a:pt x="0" y="110616"/>
                </a:lnTo>
                <a:lnTo>
                  <a:pt x="110617" y="221234"/>
                </a:lnTo>
                <a:lnTo>
                  <a:pt x="0" y="331850"/>
                </a:lnTo>
                <a:lnTo>
                  <a:pt x="1327023" y="331850"/>
                </a:lnTo>
                <a:lnTo>
                  <a:pt x="1327023" y="442467"/>
                </a:lnTo>
                <a:lnTo>
                  <a:pt x="1548257" y="221234"/>
                </a:lnTo>
                <a:lnTo>
                  <a:pt x="1327023" y="0"/>
                </a:lnTo>
                <a:close/>
              </a:path>
            </a:pathLst>
          </a:custGeom>
          <a:solidFill>
            <a:srgbClr val="41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6414" y="4165219"/>
            <a:ext cx="1548765" cy="442595"/>
          </a:xfrm>
          <a:custGeom>
            <a:avLst/>
            <a:gdLst/>
            <a:ahLst/>
            <a:cxnLst/>
            <a:rect l="l" t="t" r="r" b="b"/>
            <a:pathLst>
              <a:path w="1548765" h="442595">
                <a:moveTo>
                  <a:pt x="1327023" y="0"/>
                </a:moveTo>
                <a:lnTo>
                  <a:pt x="1327023" y="110617"/>
                </a:lnTo>
                <a:lnTo>
                  <a:pt x="0" y="110617"/>
                </a:lnTo>
                <a:lnTo>
                  <a:pt x="110617" y="221234"/>
                </a:lnTo>
                <a:lnTo>
                  <a:pt x="0" y="331850"/>
                </a:lnTo>
                <a:lnTo>
                  <a:pt x="1327023" y="331850"/>
                </a:lnTo>
                <a:lnTo>
                  <a:pt x="1327023" y="442468"/>
                </a:lnTo>
                <a:lnTo>
                  <a:pt x="1548257" y="221234"/>
                </a:lnTo>
                <a:lnTo>
                  <a:pt x="1327023" y="0"/>
                </a:lnTo>
                <a:close/>
              </a:path>
            </a:pathLst>
          </a:custGeom>
          <a:solidFill>
            <a:srgbClr val="41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6414" y="5486400"/>
            <a:ext cx="1548765" cy="442595"/>
          </a:xfrm>
          <a:custGeom>
            <a:avLst/>
            <a:gdLst/>
            <a:ahLst/>
            <a:cxnLst/>
            <a:rect l="l" t="t" r="r" b="b"/>
            <a:pathLst>
              <a:path w="1548765" h="442595">
                <a:moveTo>
                  <a:pt x="1327023" y="0"/>
                </a:moveTo>
                <a:lnTo>
                  <a:pt x="1327023" y="110591"/>
                </a:lnTo>
                <a:lnTo>
                  <a:pt x="0" y="110591"/>
                </a:lnTo>
                <a:lnTo>
                  <a:pt x="110617" y="221183"/>
                </a:lnTo>
                <a:lnTo>
                  <a:pt x="0" y="331787"/>
                </a:lnTo>
                <a:lnTo>
                  <a:pt x="1327023" y="331787"/>
                </a:lnTo>
                <a:lnTo>
                  <a:pt x="1327023" y="442391"/>
                </a:lnTo>
                <a:lnTo>
                  <a:pt x="1548257" y="221183"/>
                </a:lnTo>
                <a:lnTo>
                  <a:pt x="1327023" y="0"/>
                </a:lnTo>
                <a:close/>
              </a:path>
            </a:pathLst>
          </a:custGeom>
          <a:solidFill>
            <a:srgbClr val="41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697C40-F145-4E23-BEF8-903F98173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41" y="1343026"/>
            <a:ext cx="5521459" cy="3903388"/>
          </a:xfrm>
          <a:prstGeom prst="rect">
            <a:avLst/>
          </a:prstGeom>
        </p:spPr>
      </p:pic>
      <p:pic>
        <p:nvPicPr>
          <p:cNvPr id="20" name="Picture 19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24A7172-3CDA-4E5F-849E-A62577F44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222" y="307339"/>
            <a:ext cx="128587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569572" y="6296786"/>
            <a:ext cx="55244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50" dirty="0">
                <a:solidFill>
                  <a:srgbClr val="57585B"/>
                </a:solidFill>
                <a:latin typeface="Calibri"/>
                <a:cs typeface="Calibri"/>
              </a:rPr>
              <a:t>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4222" y="2779521"/>
            <a:ext cx="214249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2352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IoT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benefit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  factories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9176" y="381000"/>
            <a:ext cx="832002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IN" sz="48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Data Phases</a:t>
            </a:r>
          </a:p>
        </p:txBody>
      </p:sp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id="{79EB430F-30FC-448F-B17D-883E346B3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22" y="1132488"/>
            <a:ext cx="9601200" cy="4968620"/>
          </a:xfrm>
          <a:prstGeom prst="rect">
            <a:avLst/>
          </a:prstGeom>
        </p:spPr>
      </p:pic>
      <p:pic>
        <p:nvPicPr>
          <p:cNvPr id="30" name="Picture 29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455A4F96-9973-4F1F-A57B-7DCE6135A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8237141" y="2903141"/>
            <a:ext cx="6888479" cy="1021238"/>
          </a:xfrm>
          <a:prstGeom prst="rect">
            <a:avLst/>
          </a:prstGeom>
        </p:spPr>
      </p:pic>
      <p:pic>
        <p:nvPicPr>
          <p:cNvPr id="31" name="Picture 3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48BD5039-CD32-4949-A2B5-C13A05C0B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886" y="0"/>
            <a:ext cx="12858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6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26BF906-0206-41C7-8186-553AA5FD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261" y="1793746"/>
            <a:ext cx="6535543" cy="438582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92023"/>
            <a:ext cx="194310" cy="2151380"/>
          </a:xfrm>
          <a:custGeom>
            <a:avLst/>
            <a:gdLst/>
            <a:ahLst/>
            <a:cxnLst/>
            <a:rect l="l" t="t" r="r" b="b"/>
            <a:pathLst>
              <a:path w="194310" h="2151380">
                <a:moveTo>
                  <a:pt x="0" y="2151278"/>
                </a:moveTo>
                <a:lnTo>
                  <a:pt x="193967" y="2151278"/>
                </a:lnTo>
                <a:lnTo>
                  <a:pt x="193967" y="0"/>
                </a:lnTo>
                <a:lnTo>
                  <a:pt x="0" y="0"/>
                </a:lnTo>
                <a:lnTo>
                  <a:pt x="0" y="2151278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35452"/>
            <a:ext cx="194310" cy="494665"/>
          </a:xfrm>
          <a:custGeom>
            <a:avLst/>
            <a:gdLst/>
            <a:ahLst/>
            <a:cxnLst/>
            <a:rect l="l" t="t" r="r" b="b"/>
            <a:pathLst>
              <a:path w="194310" h="494664">
                <a:moveTo>
                  <a:pt x="0" y="494563"/>
                </a:moveTo>
                <a:lnTo>
                  <a:pt x="193967" y="494563"/>
                </a:lnTo>
                <a:lnTo>
                  <a:pt x="193967" y="0"/>
                </a:lnTo>
                <a:lnTo>
                  <a:pt x="0" y="0"/>
                </a:lnTo>
                <a:lnTo>
                  <a:pt x="0" y="494563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22166"/>
            <a:ext cx="194310" cy="560705"/>
          </a:xfrm>
          <a:custGeom>
            <a:avLst/>
            <a:gdLst/>
            <a:ahLst/>
            <a:cxnLst/>
            <a:rect l="l" t="t" r="r" b="b"/>
            <a:pathLst>
              <a:path w="194310" h="560704">
                <a:moveTo>
                  <a:pt x="0" y="560603"/>
                </a:moveTo>
                <a:lnTo>
                  <a:pt x="193967" y="560603"/>
                </a:lnTo>
                <a:lnTo>
                  <a:pt x="193967" y="0"/>
                </a:lnTo>
                <a:lnTo>
                  <a:pt x="0" y="0"/>
                </a:lnTo>
                <a:lnTo>
                  <a:pt x="0" y="560603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574921"/>
            <a:ext cx="194310" cy="768985"/>
          </a:xfrm>
          <a:custGeom>
            <a:avLst/>
            <a:gdLst/>
            <a:ahLst/>
            <a:cxnLst/>
            <a:rect l="l" t="t" r="r" b="b"/>
            <a:pathLst>
              <a:path w="194310" h="768985">
                <a:moveTo>
                  <a:pt x="0" y="768426"/>
                </a:moveTo>
                <a:lnTo>
                  <a:pt x="193967" y="768426"/>
                </a:lnTo>
                <a:lnTo>
                  <a:pt x="193967" y="0"/>
                </a:lnTo>
                <a:lnTo>
                  <a:pt x="0" y="0"/>
                </a:lnTo>
                <a:lnTo>
                  <a:pt x="0" y="768426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35497"/>
            <a:ext cx="194310" cy="665480"/>
          </a:xfrm>
          <a:custGeom>
            <a:avLst/>
            <a:gdLst/>
            <a:ahLst/>
            <a:cxnLst/>
            <a:rect l="l" t="t" r="r" b="b"/>
            <a:pathLst>
              <a:path w="194310" h="665479">
                <a:moveTo>
                  <a:pt x="0" y="665302"/>
                </a:moveTo>
                <a:lnTo>
                  <a:pt x="193967" y="665302"/>
                </a:lnTo>
                <a:lnTo>
                  <a:pt x="193967" y="0"/>
                </a:lnTo>
                <a:lnTo>
                  <a:pt x="0" y="0"/>
                </a:lnTo>
                <a:lnTo>
                  <a:pt x="0" y="665302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95150" y="192023"/>
            <a:ext cx="194310" cy="6209030"/>
          </a:xfrm>
          <a:custGeom>
            <a:avLst/>
            <a:gdLst/>
            <a:ahLst/>
            <a:cxnLst/>
            <a:rect l="l" t="t" r="r" b="b"/>
            <a:pathLst>
              <a:path w="194309" h="6209030">
                <a:moveTo>
                  <a:pt x="0" y="6208775"/>
                </a:moveTo>
                <a:lnTo>
                  <a:pt x="193954" y="6208775"/>
                </a:lnTo>
                <a:lnTo>
                  <a:pt x="193954" y="0"/>
                </a:lnTo>
                <a:lnTo>
                  <a:pt x="0" y="0"/>
                </a:lnTo>
                <a:lnTo>
                  <a:pt x="0" y="6208775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00800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200"/>
                </a:moveTo>
                <a:lnTo>
                  <a:pt x="12189333" y="457200"/>
                </a:lnTo>
                <a:lnTo>
                  <a:pt x="1218933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2189460" cy="192405"/>
          </a:xfrm>
          <a:custGeom>
            <a:avLst/>
            <a:gdLst/>
            <a:ahLst/>
            <a:cxnLst/>
            <a:rect l="l" t="t" r="r" b="b"/>
            <a:pathLst>
              <a:path w="12189460" h="192405">
                <a:moveTo>
                  <a:pt x="0" y="192024"/>
                </a:moveTo>
                <a:lnTo>
                  <a:pt x="12189460" y="192024"/>
                </a:lnTo>
                <a:lnTo>
                  <a:pt x="12189460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" y="643508"/>
            <a:ext cx="8126095" cy="1337945"/>
          </a:xfrm>
          <a:custGeom>
            <a:avLst/>
            <a:gdLst/>
            <a:ahLst/>
            <a:cxnLst/>
            <a:rect l="l" t="t" r="r" b="b"/>
            <a:pathLst>
              <a:path w="8126095" h="1337945">
                <a:moveTo>
                  <a:pt x="8125701" y="0"/>
                </a:moveTo>
                <a:lnTo>
                  <a:pt x="0" y="0"/>
                </a:lnTo>
                <a:lnTo>
                  <a:pt x="0" y="1337690"/>
                </a:lnTo>
                <a:lnTo>
                  <a:pt x="7019785" y="1337690"/>
                </a:lnTo>
                <a:lnTo>
                  <a:pt x="8125701" y="0"/>
                </a:lnTo>
                <a:close/>
              </a:path>
            </a:pathLst>
          </a:custGeom>
          <a:solidFill>
            <a:srgbClr val="1C8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2343302"/>
            <a:ext cx="824865" cy="392430"/>
          </a:xfrm>
          <a:custGeom>
            <a:avLst/>
            <a:gdLst/>
            <a:ahLst/>
            <a:cxnLst/>
            <a:rect l="l" t="t" r="r" b="b"/>
            <a:pathLst>
              <a:path w="824865" h="392430">
                <a:moveTo>
                  <a:pt x="0" y="392150"/>
                </a:moveTo>
                <a:lnTo>
                  <a:pt x="824814" y="392150"/>
                </a:lnTo>
                <a:lnTo>
                  <a:pt x="824814" y="0"/>
                </a:lnTo>
                <a:lnTo>
                  <a:pt x="0" y="0"/>
                </a:lnTo>
                <a:lnTo>
                  <a:pt x="0" y="392150"/>
                </a:lnTo>
                <a:close/>
              </a:path>
            </a:pathLst>
          </a:custGeom>
          <a:solidFill>
            <a:srgbClr val="1C8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9220" y="589025"/>
            <a:ext cx="6711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Real-time </a:t>
            </a:r>
            <a:r>
              <a:rPr sz="4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Equipment</a:t>
            </a:r>
            <a:r>
              <a:rPr sz="4000" b="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Monitoring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230016"/>
            <a:ext cx="812165" cy="392430"/>
          </a:xfrm>
          <a:custGeom>
            <a:avLst/>
            <a:gdLst/>
            <a:ahLst/>
            <a:cxnLst/>
            <a:rect l="l" t="t" r="r" b="b"/>
            <a:pathLst>
              <a:path w="812165" h="392429">
                <a:moveTo>
                  <a:pt x="0" y="392150"/>
                </a:moveTo>
                <a:lnTo>
                  <a:pt x="811720" y="392150"/>
                </a:lnTo>
                <a:lnTo>
                  <a:pt x="811720" y="0"/>
                </a:lnTo>
                <a:lnTo>
                  <a:pt x="0" y="0"/>
                </a:lnTo>
                <a:lnTo>
                  <a:pt x="0" y="392150"/>
                </a:lnTo>
                <a:close/>
              </a:path>
            </a:pathLst>
          </a:custGeom>
          <a:solidFill>
            <a:srgbClr val="1C8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182770"/>
            <a:ext cx="812165" cy="392430"/>
          </a:xfrm>
          <a:custGeom>
            <a:avLst/>
            <a:gdLst/>
            <a:ahLst/>
            <a:cxnLst/>
            <a:rect l="l" t="t" r="r" b="b"/>
            <a:pathLst>
              <a:path w="812165" h="392429">
                <a:moveTo>
                  <a:pt x="0" y="392150"/>
                </a:moveTo>
                <a:lnTo>
                  <a:pt x="811720" y="392150"/>
                </a:lnTo>
                <a:lnTo>
                  <a:pt x="811720" y="0"/>
                </a:lnTo>
                <a:lnTo>
                  <a:pt x="0" y="0"/>
                </a:lnTo>
                <a:lnTo>
                  <a:pt x="0" y="392150"/>
                </a:lnTo>
                <a:close/>
              </a:path>
            </a:pathLst>
          </a:custGeom>
          <a:solidFill>
            <a:srgbClr val="1C8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xfrm>
            <a:off x="109221" y="1346940"/>
            <a:ext cx="6443980" cy="2615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chemeClr val="tx1"/>
                </a:solidFill>
              </a:rPr>
              <a:t>Provides </a:t>
            </a:r>
            <a:r>
              <a:rPr spc="-10" dirty="0">
                <a:solidFill>
                  <a:schemeClr val="tx1"/>
                </a:solidFill>
              </a:rPr>
              <a:t>Significant</a:t>
            </a:r>
            <a:r>
              <a:rPr spc="-3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Advantages</a:t>
            </a:r>
          </a:p>
          <a:p>
            <a:pPr marL="849630" marR="5080">
              <a:lnSpc>
                <a:spcPts val="2920"/>
              </a:lnSpc>
              <a:spcBef>
                <a:spcPts val="3390"/>
              </a:spcBef>
            </a:pPr>
            <a:r>
              <a:rPr sz="2400" spc="-20" dirty="0">
                <a:solidFill>
                  <a:schemeClr val="tx1"/>
                </a:solidFill>
              </a:rPr>
              <a:t>Instant </a:t>
            </a:r>
            <a:r>
              <a:rPr sz="2400" spc="-10" dirty="0">
                <a:solidFill>
                  <a:schemeClr val="tx1"/>
                </a:solidFill>
              </a:rPr>
              <a:t>knowledge </a:t>
            </a:r>
            <a:r>
              <a:rPr sz="2400" spc="-5" dirty="0">
                <a:solidFill>
                  <a:schemeClr val="tx1"/>
                </a:solidFill>
              </a:rPr>
              <a:t>of </a:t>
            </a:r>
            <a:r>
              <a:rPr lang="en-IN" sz="2400" spc="-5" dirty="0">
                <a:solidFill>
                  <a:schemeClr val="tx1"/>
                </a:solidFill>
              </a:rPr>
              <a:t>Industry </a:t>
            </a:r>
            <a:r>
              <a:rPr sz="2400" spc="-5" dirty="0">
                <a:solidFill>
                  <a:schemeClr val="tx1"/>
                </a:solidFill>
              </a:rPr>
              <a:t>KPIs </a:t>
            </a:r>
            <a:endParaRPr lang="en-IN" sz="2400" spc="-5" dirty="0">
              <a:solidFill>
                <a:schemeClr val="tx1"/>
              </a:solidFill>
            </a:endParaRPr>
          </a:p>
          <a:p>
            <a:pPr marL="849630" marR="5080">
              <a:lnSpc>
                <a:spcPts val="2920"/>
              </a:lnSpc>
              <a:spcBef>
                <a:spcPts val="3390"/>
              </a:spcBef>
            </a:pPr>
            <a:r>
              <a:rPr sz="2400" spc="-15" dirty="0">
                <a:solidFill>
                  <a:schemeClr val="tx1"/>
                </a:solidFill>
              </a:rPr>
              <a:t>Constantly </a:t>
            </a:r>
            <a:r>
              <a:rPr sz="2400" spc="-5" dirty="0">
                <a:solidFill>
                  <a:schemeClr val="tx1"/>
                </a:solidFill>
              </a:rPr>
              <a:t>monitor </a:t>
            </a:r>
            <a:r>
              <a:rPr sz="2400" spc="-10" dirty="0">
                <a:solidFill>
                  <a:schemeClr val="tx1"/>
                </a:solidFill>
              </a:rPr>
              <a:t>equipment  </a:t>
            </a:r>
            <a:r>
              <a:rPr lang="en-IN" sz="2400" dirty="0">
                <a:solidFill>
                  <a:schemeClr val="tx1"/>
                </a:solidFill>
              </a:rPr>
              <a:t>health </a:t>
            </a:r>
            <a:r>
              <a:rPr sz="2400" spc="-15" dirty="0">
                <a:solidFill>
                  <a:schemeClr val="tx1"/>
                </a:solidFill>
              </a:rPr>
              <a:t>to </a:t>
            </a:r>
            <a:r>
              <a:rPr sz="2400" spc="-10" dirty="0">
                <a:solidFill>
                  <a:schemeClr val="tx1"/>
                </a:solidFill>
              </a:rPr>
              <a:t>ensure</a:t>
            </a:r>
            <a:r>
              <a:rPr sz="2400" spc="-25" dirty="0">
                <a:solidFill>
                  <a:schemeClr val="tx1"/>
                </a:solidFill>
              </a:rPr>
              <a:t> </a:t>
            </a:r>
            <a:r>
              <a:rPr sz="2400" spc="-5" dirty="0">
                <a:solidFill>
                  <a:schemeClr val="tx1"/>
                </a:solidFill>
              </a:rPr>
              <a:t>uptime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40968" y="6437521"/>
            <a:ext cx="41275" cy="40640"/>
          </a:xfrm>
          <a:custGeom>
            <a:avLst/>
            <a:gdLst/>
            <a:ahLst/>
            <a:cxnLst/>
            <a:rect l="l" t="t" r="r" b="b"/>
            <a:pathLst>
              <a:path w="41275" h="40639">
                <a:moveTo>
                  <a:pt x="20457" y="0"/>
                </a:moveTo>
                <a:lnTo>
                  <a:pt x="12750" y="1424"/>
                </a:lnTo>
                <a:lnTo>
                  <a:pt x="6219" y="5482"/>
                </a:lnTo>
                <a:lnTo>
                  <a:pt x="1693" y="11847"/>
                </a:lnTo>
                <a:lnTo>
                  <a:pt x="0" y="20195"/>
                </a:lnTo>
                <a:lnTo>
                  <a:pt x="1693" y="28542"/>
                </a:lnTo>
                <a:lnTo>
                  <a:pt x="6219" y="34907"/>
                </a:lnTo>
                <a:lnTo>
                  <a:pt x="12750" y="38965"/>
                </a:lnTo>
                <a:lnTo>
                  <a:pt x="20457" y="40390"/>
                </a:lnTo>
                <a:lnTo>
                  <a:pt x="28332" y="38965"/>
                </a:lnTo>
                <a:lnTo>
                  <a:pt x="33213" y="35972"/>
                </a:lnTo>
                <a:lnTo>
                  <a:pt x="12282" y="35972"/>
                </a:lnTo>
                <a:lnTo>
                  <a:pt x="5365" y="29344"/>
                </a:lnTo>
                <a:lnTo>
                  <a:pt x="5365" y="11045"/>
                </a:lnTo>
                <a:lnTo>
                  <a:pt x="12282" y="4417"/>
                </a:lnTo>
                <a:lnTo>
                  <a:pt x="33213" y="4417"/>
                </a:lnTo>
                <a:lnTo>
                  <a:pt x="28332" y="1424"/>
                </a:lnTo>
                <a:lnTo>
                  <a:pt x="20457" y="0"/>
                </a:lnTo>
                <a:close/>
              </a:path>
              <a:path w="41275" h="40639">
                <a:moveTo>
                  <a:pt x="33213" y="4417"/>
                </a:moveTo>
                <a:lnTo>
                  <a:pt x="28924" y="4417"/>
                </a:lnTo>
                <a:lnTo>
                  <a:pt x="35841" y="11045"/>
                </a:lnTo>
                <a:lnTo>
                  <a:pt x="35841" y="29344"/>
                </a:lnTo>
                <a:lnTo>
                  <a:pt x="28924" y="35972"/>
                </a:lnTo>
                <a:lnTo>
                  <a:pt x="33213" y="35972"/>
                </a:lnTo>
                <a:lnTo>
                  <a:pt x="34950" y="34907"/>
                </a:lnTo>
                <a:lnTo>
                  <a:pt x="39509" y="28542"/>
                </a:lnTo>
                <a:lnTo>
                  <a:pt x="41207" y="20195"/>
                </a:lnTo>
                <a:lnTo>
                  <a:pt x="39509" y="11847"/>
                </a:lnTo>
                <a:lnTo>
                  <a:pt x="34950" y="5482"/>
                </a:lnTo>
                <a:lnTo>
                  <a:pt x="33213" y="4417"/>
                </a:lnTo>
                <a:close/>
              </a:path>
              <a:path w="41275" h="40639">
                <a:moveTo>
                  <a:pt x="26745" y="8834"/>
                </a:moveTo>
                <a:lnTo>
                  <a:pt x="12576" y="8834"/>
                </a:lnTo>
                <a:lnTo>
                  <a:pt x="12576" y="31555"/>
                </a:lnTo>
                <a:lnTo>
                  <a:pt x="16977" y="31555"/>
                </a:lnTo>
                <a:lnTo>
                  <a:pt x="16977" y="21771"/>
                </a:lnTo>
                <a:lnTo>
                  <a:pt x="24081" y="21771"/>
                </a:lnTo>
                <a:lnTo>
                  <a:pt x="23894" y="21455"/>
                </a:lnTo>
                <a:lnTo>
                  <a:pt x="27373" y="21455"/>
                </a:lnTo>
                <a:lnTo>
                  <a:pt x="29889" y="19879"/>
                </a:lnTo>
                <a:lnTo>
                  <a:pt x="29889" y="18303"/>
                </a:lnTo>
                <a:lnTo>
                  <a:pt x="16977" y="18303"/>
                </a:lnTo>
                <a:lnTo>
                  <a:pt x="16977" y="12306"/>
                </a:lnTo>
                <a:lnTo>
                  <a:pt x="29889" y="12306"/>
                </a:lnTo>
                <a:lnTo>
                  <a:pt x="29889" y="10730"/>
                </a:lnTo>
                <a:lnTo>
                  <a:pt x="26745" y="8834"/>
                </a:lnTo>
                <a:close/>
              </a:path>
              <a:path w="41275" h="40639">
                <a:moveTo>
                  <a:pt x="24081" y="21771"/>
                </a:moveTo>
                <a:lnTo>
                  <a:pt x="19828" y="21771"/>
                </a:lnTo>
                <a:lnTo>
                  <a:pt x="25487" y="31555"/>
                </a:lnTo>
                <a:lnTo>
                  <a:pt x="29889" y="31555"/>
                </a:lnTo>
                <a:lnTo>
                  <a:pt x="24081" y="21771"/>
                </a:lnTo>
                <a:close/>
              </a:path>
              <a:path w="41275" h="40639">
                <a:moveTo>
                  <a:pt x="29889" y="12306"/>
                </a:moveTo>
                <a:lnTo>
                  <a:pt x="22972" y="12306"/>
                </a:lnTo>
                <a:lnTo>
                  <a:pt x="25487" y="12621"/>
                </a:lnTo>
                <a:lnTo>
                  <a:pt x="25487" y="17984"/>
                </a:lnTo>
                <a:lnTo>
                  <a:pt x="23601" y="18303"/>
                </a:lnTo>
                <a:lnTo>
                  <a:pt x="29889" y="18303"/>
                </a:lnTo>
                <a:lnTo>
                  <a:pt x="29889" y="123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5343347"/>
            <a:ext cx="812165" cy="392430"/>
          </a:xfrm>
          <a:custGeom>
            <a:avLst/>
            <a:gdLst/>
            <a:ahLst/>
            <a:cxnLst/>
            <a:rect l="l" t="t" r="r" b="b"/>
            <a:pathLst>
              <a:path w="812165" h="392429">
                <a:moveTo>
                  <a:pt x="0" y="392150"/>
                </a:moveTo>
                <a:lnTo>
                  <a:pt x="811720" y="392150"/>
                </a:lnTo>
                <a:lnTo>
                  <a:pt x="811720" y="0"/>
                </a:lnTo>
                <a:lnTo>
                  <a:pt x="0" y="0"/>
                </a:lnTo>
                <a:lnTo>
                  <a:pt x="0" y="392150"/>
                </a:lnTo>
                <a:close/>
              </a:path>
            </a:pathLst>
          </a:custGeom>
          <a:solidFill>
            <a:srgbClr val="1C8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44024" y="4094940"/>
            <a:ext cx="4847176" cy="14746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5080" indent="-13335">
              <a:lnSpc>
                <a:spcPct val="120400"/>
              </a:lnSpc>
              <a:spcBef>
                <a:spcPts val="95"/>
              </a:spcBef>
            </a:pPr>
            <a:r>
              <a:rPr lang="en-IN" sz="2700" spc="-15" dirty="0"/>
              <a:t>Predict</a:t>
            </a:r>
            <a:r>
              <a:rPr lang="en-IN" sz="2700" spc="-25" dirty="0"/>
              <a:t> </a:t>
            </a:r>
            <a:r>
              <a:rPr lang="en-IN" sz="2700" spc="-10" dirty="0"/>
              <a:t>equipment</a:t>
            </a:r>
            <a:r>
              <a:rPr lang="en-IN" sz="2700" spc="-10" dirty="0">
                <a:latin typeface="Calibri Light"/>
                <a:cs typeface="Calibri Light"/>
              </a:rPr>
              <a:t> maintenance, </a:t>
            </a:r>
            <a:r>
              <a:rPr lang="en-IN" sz="2700" spc="-45" dirty="0">
                <a:latin typeface="Calibri Light"/>
                <a:cs typeface="Calibri Light"/>
              </a:rPr>
              <a:t> </a:t>
            </a:r>
            <a:r>
              <a:rPr sz="2700" b="0" spc="-10" dirty="0">
                <a:latin typeface="Calibri Light"/>
                <a:cs typeface="Calibri Light"/>
              </a:rPr>
              <a:t>reduce </a:t>
            </a:r>
            <a:r>
              <a:rPr sz="2700" b="0" dirty="0">
                <a:latin typeface="Calibri Light"/>
                <a:cs typeface="Calibri Light"/>
              </a:rPr>
              <a:t>unplanned</a:t>
            </a:r>
            <a:r>
              <a:rPr sz="2700" b="0" spc="-110" dirty="0">
                <a:latin typeface="Calibri Light"/>
                <a:cs typeface="Calibri Light"/>
              </a:rPr>
              <a:t> </a:t>
            </a:r>
            <a:r>
              <a:rPr sz="2700" b="0" spc="-5" dirty="0">
                <a:latin typeface="Calibri Light"/>
                <a:cs typeface="Calibri Light"/>
              </a:rPr>
              <a:t>downtime  </a:t>
            </a:r>
            <a:r>
              <a:rPr sz="2700" b="0" spc="-20" dirty="0">
                <a:latin typeface="Calibri Light"/>
                <a:cs typeface="Calibri Light"/>
              </a:rPr>
              <a:t>Integrate </a:t>
            </a:r>
            <a:r>
              <a:rPr sz="2700" b="0" spc="-5" dirty="0">
                <a:latin typeface="Calibri Light"/>
                <a:cs typeface="Calibri Light"/>
              </a:rPr>
              <a:t>insights</a:t>
            </a:r>
            <a:r>
              <a:rPr sz="2700" b="0" spc="-20" dirty="0">
                <a:latin typeface="Calibri Light"/>
                <a:cs typeface="Calibri Light"/>
              </a:rPr>
              <a:t> </a:t>
            </a:r>
            <a:r>
              <a:rPr sz="2700" b="0" dirty="0">
                <a:latin typeface="Calibri Light"/>
                <a:cs typeface="Calibri Light"/>
              </a:rPr>
              <a:t>with</a:t>
            </a:r>
            <a:endParaRPr sz="2700" dirty="0">
              <a:latin typeface="Calibri Light"/>
              <a:cs typeface="Calibri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9190" y="5531002"/>
            <a:ext cx="3507104" cy="80772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464"/>
              </a:spcBef>
            </a:pPr>
            <a:r>
              <a:rPr sz="2700" b="0" dirty="0">
                <a:latin typeface="Calibri Light"/>
                <a:cs typeface="Calibri Light"/>
              </a:rPr>
              <a:t>business </a:t>
            </a:r>
            <a:r>
              <a:rPr sz="2700" b="0" spc="-10" dirty="0">
                <a:latin typeface="Calibri Light"/>
                <a:cs typeface="Calibri Light"/>
              </a:rPr>
              <a:t>processes</a:t>
            </a:r>
            <a:r>
              <a:rPr sz="2700" b="0" spc="-65" dirty="0">
                <a:latin typeface="Calibri Light"/>
                <a:cs typeface="Calibri Light"/>
              </a:rPr>
              <a:t> </a:t>
            </a:r>
            <a:r>
              <a:rPr sz="2700" b="0" spc="-10" dirty="0">
                <a:latin typeface="Calibri Light"/>
                <a:cs typeface="Calibri Light"/>
              </a:rPr>
              <a:t>(MES,  </a:t>
            </a:r>
            <a:r>
              <a:rPr sz="2700" b="0" dirty="0">
                <a:latin typeface="Calibri Light"/>
                <a:cs typeface="Calibri Light"/>
              </a:rPr>
              <a:t>SCM)</a:t>
            </a:r>
            <a:endParaRPr sz="2700" dirty="0">
              <a:latin typeface="Calibri Light"/>
              <a:cs typeface="Calibri Light"/>
            </a:endParaRPr>
          </a:p>
        </p:txBody>
      </p:sp>
      <p:pic>
        <p:nvPicPr>
          <p:cNvPr id="32" name="Picture 3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DB917E0D-3B46-4944-9025-67F301A5D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222" y="307339"/>
            <a:ext cx="128587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88151" y="6400800"/>
            <a:ext cx="201295" cy="457200"/>
          </a:xfrm>
          <a:custGeom>
            <a:avLst/>
            <a:gdLst/>
            <a:ahLst/>
            <a:cxnLst/>
            <a:rect l="l" t="t" r="r" b="b"/>
            <a:pathLst>
              <a:path w="201295" h="457200">
                <a:moveTo>
                  <a:pt x="0" y="457200"/>
                </a:moveTo>
                <a:lnTo>
                  <a:pt x="201180" y="457200"/>
                </a:lnTo>
                <a:lnTo>
                  <a:pt x="20118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203200" cy="457200"/>
          </a:xfrm>
          <a:custGeom>
            <a:avLst/>
            <a:gdLst/>
            <a:ahLst/>
            <a:cxnLst/>
            <a:rect l="l" t="t" r="r" b="b"/>
            <a:pathLst>
              <a:path w="203200" h="457200">
                <a:moveTo>
                  <a:pt x="0" y="457200"/>
                </a:moveTo>
                <a:lnTo>
                  <a:pt x="203187" y="457200"/>
                </a:lnTo>
                <a:lnTo>
                  <a:pt x="203187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89460" cy="192405"/>
          </a:xfrm>
          <a:custGeom>
            <a:avLst/>
            <a:gdLst/>
            <a:ahLst/>
            <a:cxnLst/>
            <a:rect l="l" t="t" r="r" b="b"/>
            <a:pathLst>
              <a:path w="12189460" h="192405">
                <a:moveTo>
                  <a:pt x="0" y="192024"/>
                </a:moveTo>
                <a:lnTo>
                  <a:pt x="12189460" y="192024"/>
                </a:lnTo>
                <a:lnTo>
                  <a:pt x="12189460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D7E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24195" y="6603720"/>
            <a:ext cx="295402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50" spc="-5" dirty="0">
                <a:solidFill>
                  <a:srgbClr val="57585B"/>
                </a:solidFill>
                <a:latin typeface="Calibri"/>
                <a:cs typeface="Calibri"/>
              </a:rPr>
              <a:t>Copyright </a:t>
            </a:r>
            <a:r>
              <a:rPr sz="850" dirty="0">
                <a:solidFill>
                  <a:srgbClr val="57585B"/>
                </a:solidFill>
                <a:latin typeface="Calibri"/>
                <a:cs typeface="Calibri"/>
              </a:rPr>
              <a:t>© 2017, </a:t>
            </a:r>
            <a:r>
              <a:rPr sz="850" spc="-5" dirty="0">
                <a:solidFill>
                  <a:srgbClr val="57585B"/>
                </a:solidFill>
                <a:latin typeface="Calibri"/>
                <a:cs typeface="Calibri"/>
              </a:rPr>
              <a:t>Oracle and/or its affiliates. All rights reserved.</a:t>
            </a:r>
            <a:r>
              <a:rPr sz="85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57585B"/>
                </a:solidFill>
                <a:latin typeface="Calibri"/>
                <a:cs typeface="Calibri"/>
              </a:rPr>
              <a:t>|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351" y="6263639"/>
            <a:ext cx="1625092" cy="594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187" y="6248400"/>
            <a:ext cx="11784965" cy="609600"/>
          </a:xfrm>
          <a:custGeom>
            <a:avLst/>
            <a:gdLst/>
            <a:ahLst/>
            <a:cxnLst/>
            <a:rect l="l" t="t" r="r" b="b"/>
            <a:pathLst>
              <a:path w="11784965" h="609600">
                <a:moveTo>
                  <a:pt x="0" y="609600"/>
                </a:moveTo>
                <a:lnTo>
                  <a:pt x="11784965" y="609600"/>
                </a:lnTo>
                <a:lnTo>
                  <a:pt x="11784965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603735" y="6603720"/>
            <a:ext cx="55244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50" dirty="0">
                <a:solidFill>
                  <a:srgbClr val="5F5F5F"/>
                </a:solidFill>
                <a:latin typeface="Calibri"/>
                <a:cs typeface="Calibri"/>
              </a:rPr>
              <a:t>7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4856" y="86359"/>
            <a:ext cx="22313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5F5F5F"/>
                </a:solidFill>
              </a:rPr>
              <a:t>IoT </a:t>
            </a:r>
            <a:r>
              <a:rPr sz="3200" spc="-5" dirty="0">
                <a:solidFill>
                  <a:srgbClr val="5F5F5F"/>
                </a:solidFill>
              </a:rPr>
              <a:t>Use</a:t>
            </a:r>
            <a:r>
              <a:rPr sz="3200" spc="-80" dirty="0">
                <a:solidFill>
                  <a:srgbClr val="5F5F5F"/>
                </a:solidFill>
              </a:rPr>
              <a:t> </a:t>
            </a:r>
            <a:r>
              <a:rPr sz="3200" spc="-5" dirty="0">
                <a:solidFill>
                  <a:srgbClr val="5F5F5F"/>
                </a:solidFill>
              </a:rPr>
              <a:t>cases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6197346" y="579119"/>
            <a:ext cx="5720080" cy="2997200"/>
          </a:xfrm>
          <a:custGeom>
            <a:avLst/>
            <a:gdLst/>
            <a:ahLst/>
            <a:cxnLst/>
            <a:rect l="l" t="t" r="r" b="b"/>
            <a:pathLst>
              <a:path w="5720080" h="2997200">
                <a:moveTo>
                  <a:pt x="0" y="2997200"/>
                </a:moveTo>
                <a:lnTo>
                  <a:pt x="5719826" y="2997200"/>
                </a:lnTo>
                <a:lnTo>
                  <a:pt x="5719826" y="0"/>
                </a:lnTo>
                <a:lnTo>
                  <a:pt x="0" y="0"/>
                </a:lnTo>
                <a:lnTo>
                  <a:pt x="0" y="2997200"/>
                </a:lnTo>
                <a:close/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307" y="3749040"/>
            <a:ext cx="5720080" cy="2997200"/>
          </a:xfrm>
          <a:custGeom>
            <a:avLst/>
            <a:gdLst/>
            <a:ahLst/>
            <a:cxnLst/>
            <a:rect l="l" t="t" r="r" b="b"/>
            <a:pathLst>
              <a:path w="5720080" h="2997200">
                <a:moveTo>
                  <a:pt x="0" y="2997200"/>
                </a:moveTo>
                <a:lnTo>
                  <a:pt x="5719826" y="2997200"/>
                </a:lnTo>
                <a:lnTo>
                  <a:pt x="5719826" y="0"/>
                </a:lnTo>
                <a:lnTo>
                  <a:pt x="0" y="0"/>
                </a:lnTo>
                <a:lnTo>
                  <a:pt x="0" y="2997200"/>
                </a:lnTo>
                <a:close/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7346" y="3728720"/>
            <a:ext cx="5720080" cy="2997200"/>
          </a:xfrm>
          <a:custGeom>
            <a:avLst/>
            <a:gdLst/>
            <a:ahLst/>
            <a:cxnLst/>
            <a:rect l="l" t="t" r="r" b="b"/>
            <a:pathLst>
              <a:path w="5720080" h="2997200">
                <a:moveTo>
                  <a:pt x="0" y="2997199"/>
                </a:moveTo>
                <a:lnTo>
                  <a:pt x="5719826" y="2997199"/>
                </a:lnTo>
                <a:lnTo>
                  <a:pt x="5719826" y="0"/>
                </a:lnTo>
                <a:lnTo>
                  <a:pt x="0" y="0"/>
                </a:lnTo>
                <a:lnTo>
                  <a:pt x="0" y="2997199"/>
                </a:lnTo>
                <a:close/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4525" y="4383785"/>
            <a:ext cx="752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F5F5F"/>
                </a:solidFill>
                <a:latin typeface="Calibri"/>
                <a:cs typeface="Calibri"/>
              </a:rPr>
              <a:t>Benefits: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525" y="4822697"/>
            <a:ext cx="1692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7960" algn="l"/>
              </a:tabLst>
            </a:pPr>
            <a:r>
              <a:rPr sz="1600" spc="-10" dirty="0">
                <a:solidFill>
                  <a:srgbClr val="57585B"/>
                </a:solidFill>
                <a:latin typeface="Calibri"/>
                <a:cs typeface="Calibri"/>
              </a:rPr>
              <a:t>Improved</a:t>
            </a:r>
            <a:r>
              <a:rPr sz="1600" spc="-6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7585B"/>
                </a:solidFill>
                <a:latin typeface="Calibri"/>
                <a:cs typeface="Calibri"/>
              </a:rPr>
              <a:t>delivery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525" y="5261609"/>
            <a:ext cx="134366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87325" marR="5080" indent="-175260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187960" algn="l"/>
              </a:tabLst>
            </a:pPr>
            <a:r>
              <a:rPr sz="1600" spc="-10" dirty="0">
                <a:solidFill>
                  <a:srgbClr val="57585B"/>
                </a:solidFill>
                <a:latin typeface="Calibri"/>
                <a:cs typeface="Calibri"/>
              </a:rPr>
              <a:t>Increased</a:t>
            </a:r>
            <a:r>
              <a:rPr sz="1600" spc="-5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7585B"/>
                </a:solidFill>
                <a:latin typeface="Calibri"/>
                <a:cs typeface="Calibri"/>
              </a:rPr>
              <a:t>line  </a:t>
            </a:r>
            <a:r>
              <a:rPr sz="1600" spc="-10" dirty="0">
                <a:solidFill>
                  <a:srgbClr val="57585B"/>
                </a:solidFill>
                <a:latin typeface="Calibri"/>
                <a:cs typeface="Calibri"/>
              </a:rPr>
              <a:t>utilization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4525" y="5920232"/>
            <a:ext cx="1395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7960" algn="l"/>
              </a:tabLst>
            </a:pPr>
            <a:r>
              <a:rPr sz="1600" spc="-10" dirty="0">
                <a:solidFill>
                  <a:srgbClr val="57585B"/>
                </a:solidFill>
                <a:latin typeface="Calibri"/>
                <a:cs typeface="Calibri"/>
              </a:rPr>
              <a:t>Reduced</a:t>
            </a:r>
            <a:r>
              <a:rPr sz="1600" spc="-4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7585B"/>
                </a:solidFill>
                <a:latin typeface="Calibri"/>
                <a:cs typeface="Calibri"/>
              </a:rPr>
              <a:t>scrap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48535" y="3801452"/>
            <a:ext cx="3683762" cy="2856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66913" y="3764724"/>
            <a:ext cx="3789172" cy="2898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9456" y="3735323"/>
            <a:ext cx="3168396" cy="534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11581" y="3814952"/>
            <a:ext cx="22548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Consumer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Electronics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31052" y="3707891"/>
            <a:ext cx="3163824" cy="5303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25361" y="3784472"/>
            <a:ext cx="22733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Plastic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Manufacturing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44590" y="4510532"/>
            <a:ext cx="752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F5F5F"/>
                </a:solidFill>
                <a:latin typeface="Calibri"/>
                <a:cs typeface="Calibri"/>
              </a:rPr>
              <a:t>Benefits: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44590" y="4949444"/>
            <a:ext cx="1796414" cy="92773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7960" marR="5080" indent="-175260">
              <a:lnSpc>
                <a:spcPct val="90000"/>
              </a:lnSpc>
              <a:spcBef>
                <a:spcPts val="285"/>
              </a:spcBef>
              <a:buFont typeface="Arial"/>
              <a:buChar char="•"/>
              <a:tabLst>
                <a:tab pos="187960" algn="l"/>
              </a:tabLst>
            </a:pPr>
            <a:r>
              <a:rPr sz="1600" spc="-5" dirty="0">
                <a:solidFill>
                  <a:srgbClr val="57585B"/>
                </a:solidFill>
                <a:latin typeface="Calibri"/>
                <a:cs typeface="Calibri"/>
              </a:rPr>
              <a:t>On-time delivery</a:t>
            </a:r>
            <a:r>
              <a:rPr sz="1600" spc="-7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7585B"/>
                </a:solidFill>
                <a:latin typeface="Calibri"/>
                <a:cs typeface="Calibri"/>
              </a:rPr>
              <a:t>of  </a:t>
            </a:r>
            <a:r>
              <a:rPr sz="1600" spc="-5" dirty="0">
                <a:solidFill>
                  <a:srgbClr val="57585B"/>
                </a:solidFill>
                <a:latin typeface="Calibri"/>
                <a:cs typeface="Calibri"/>
              </a:rPr>
              <a:t>multi-variant  </a:t>
            </a:r>
            <a:r>
              <a:rPr sz="1600" spc="-10" dirty="0">
                <a:solidFill>
                  <a:srgbClr val="57585B"/>
                </a:solidFill>
                <a:latin typeface="Calibri"/>
                <a:cs typeface="Calibri"/>
              </a:rPr>
              <a:t>individualized  products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118093" y="652526"/>
            <a:ext cx="3779265" cy="28867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61742" y="683005"/>
            <a:ext cx="3683507" cy="28583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63055" y="589787"/>
            <a:ext cx="3168396" cy="5303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56984" y="668527"/>
            <a:ext cx="26066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Manufacturing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1459" y="612648"/>
            <a:ext cx="3168395" cy="5303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266179" y="1404619"/>
            <a:ext cx="752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F5F5F"/>
                </a:solidFill>
                <a:latin typeface="Calibri"/>
                <a:cs typeface="Calibri"/>
              </a:rPr>
              <a:t>Benefits: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66179" y="1843531"/>
            <a:ext cx="1720214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87960" marR="5080" indent="-175260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187960" algn="l"/>
              </a:tabLst>
            </a:pPr>
            <a:r>
              <a:rPr sz="1600" spc="-10" dirty="0">
                <a:solidFill>
                  <a:srgbClr val="57585B"/>
                </a:solidFill>
                <a:latin typeface="Calibri"/>
                <a:cs typeface="Calibri"/>
              </a:rPr>
              <a:t>Increased</a:t>
            </a:r>
            <a:r>
              <a:rPr sz="1600" spc="-6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7585B"/>
                </a:solidFill>
                <a:latin typeface="Calibri"/>
                <a:cs typeface="Calibri"/>
              </a:rPr>
              <a:t>capacity  </a:t>
            </a:r>
            <a:r>
              <a:rPr sz="1600" spc="-10" dirty="0">
                <a:solidFill>
                  <a:srgbClr val="57585B"/>
                </a:solidFill>
                <a:latin typeface="Calibri"/>
                <a:cs typeface="Calibri"/>
              </a:rPr>
              <a:t>utilization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66179" y="2501595"/>
            <a:ext cx="1085215" cy="70866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7960" marR="5080" indent="-175260">
              <a:lnSpc>
                <a:spcPct val="90100"/>
              </a:lnSpc>
              <a:spcBef>
                <a:spcPts val="285"/>
              </a:spcBef>
              <a:buFont typeface="Arial"/>
              <a:buChar char="•"/>
              <a:tabLst>
                <a:tab pos="187960" algn="l"/>
              </a:tabLst>
            </a:pPr>
            <a:r>
              <a:rPr sz="1600" spc="-10" dirty="0">
                <a:solidFill>
                  <a:srgbClr val="57585B"/>
                </a:solidFill>
                <a:latin typeface="Calibri"/>
                <a:cs typeface="Calibri"/>
              </a:rPr>
              <a:t>Reduced  un</a:t>
            </a:r>
            <a:r>
              <a:rPr sz="1600" spc="-5" dirty="0">
                <a:solidFill>
                  <a:srgbClr val="57585B"/>
                </a:solidFill>
                <a:latin typeface="Calibri"/>
                <a:cs typeface="Calibri"/>
              </a:rPr>
              <a:t>plan</a:t>
            </a:r>
            <a:r>
              <a:rPr sz="1600" spc="-10" dirty="0">
                <a:solidFill>
                  <a:srgbClr val="57585B"/>
                </a:solidFill>
                <a:latin typeface="Calibri"/>
                <a:cs typeface="Calibri"/>
              </a:rPr>
              <a:t>ned  downtime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4307" y="599440"/>
            <a:ext cx="5720080" cy="2997200"/>
          </a:xfrm>
          <a:prstGeom prst="rect">
            <a:avLst/>
          </a:prstGeom>
          <a:ln w="19050">
            <a:solidFill>
              <a:srgbClr val="7E7E7E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Pharma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Manufacturing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Calibri"/>
              <a:cs typeface="Calibri"/>
            </a:endParaRPr>
          </a:p>
          <a:p>
            <a:pPr marL="99695">
              <a:lnSpc>
                <a:spcPct val="100000"/>
              </a:lnSpc>
            </a:pPr>
            <a:r>
              <a:rPr sz="1600" spc="-10" dirty="0">
                <a:solidFill>
                  <a:srgbClr val="5F5F5F"/>
                </a:solidFill>
                <a:latin typeface="Calibri"/>
                <a:cs typeface="Calibri"/>
              </a:rPr>
              <a:t>Benefits: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Calibri"/>
              <a:cs typeface="Calibri"/>
            </a:endParaRPr>
          </a:p>
          <a:p>
            <a:pPr marL="274955" indent="-175895">
              <a:lnSpc>
                <a:spcPct val="100000"/>
              </a:lnSpc>
              <a:buFont typeface="Arial"/>
              <a:buChar char="•"/>
              <a:tabLst>
                <a:tab pos="275590" algn="l"/>
              </a:tabLst>
            </a:pPr>
            <a:r>
              <a:rPr sz="1600" spc="-10" dirty="0">
                <a:solidFill>
                  <a:srgbClr val="57585B"/>
                </a:solidFill>
                <a:latin typeface="Calibri"/>
                <a:cs typeface="Calibri"/>
              </a:rPr>
              <a:t>Reduced </a:t>
            </a:r>
            <a:r>
              <a:rPr sz="1600" spc="-15" dirty="0">
                <a:solidFill>
                  <a:srgbClr val="57585B"/>
                </a:solidFill>
                <a:latin typeface="Calibri"/>
                <a:cs typeface="Calibri"/>
              </a:rPr>
              <a:t>scrap</a:t>
            </a:r>
            <a:r>
              <a:rPr sz="1600" spc="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7585B"/>
                </a:solidFill>
                <a:latin typeface="Calibri"/>
                <a:cs typeface="Calibri"/>
              </a:rPr>
              <a:t>rate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7585B"/>
              </a:buClr>
              <a:buFont typeface="Arial"/>
              <a:buChar char="•"/>
            </a:pPr>
            <a:endParaRPr sz="1400">
              <a:latin typeface="Calibri"/>
              <a:cs typeface="Calibri"/>
            </a:endParaRPr>
          </a:p>
          <a:p>
            <a:pPr marL="274955" marR="3893820" indent="-175260">
              <a:lnSpc>
                <a:spcPts val="1730"/>
              </a:lnSpc>
              <a:buFont typeface="Arial"/>
              <a:buChar char="•"/>
              <a:tabLst>
                <a:tab pos="275590" algn="l"/>
              </a:tabLst>
            </a:pPr>
            <a:r>
              <a:rPr sz="1600" spc="-10" dirty="0">
                <a:solidFill>
                  <a:srgbClr val="57585B"/>
                </a:solidFill>
                <a:latin typeface="Calibri"/>
                <a:cs typeface="Calibri"/>
              </a:rPr>
              <a:t>Improved</a:t>
            </a:r>
            <a:r>
              <a:rPr sz="1600" spc="-5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7585B"/>
                </a:solidFill>
                <a:latin typeface="Calibri"/>
                <a:cs typeface="Calibri"/>
              </a:rPr>
              <a:t>machine  health</a:t>
            </a:r>
            <a:r>
              <a:rPr sz="1600" spc="-4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7585B"/>
                </a:solidFill>
                <a:latin typeface="Calibri"/>
                <a:cs typeface="Calibri"/>
              </a:rPr>
              <a:t>tracking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7585B"/>
              </a:buClr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marL="274955" indent="-1758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75590" algn="l"/>
              </a:tabLst>
            </a:pPr>
            <a:r>
              <a:rPr sz="1600" spc="-10" dirty="0">
                <a:solidFill>
                  <a:srgbClr val="57585B"/>
                </a:solidFill>
                <a:latin typeface="Calibri"/>
                <a:cs typeface="Calibri"/>
              </a:rPr>
              <a:t>Increased </a:t>
            </a:r>
            <a:r>
              <a:rPr sz="1600" spc="-5" dirty="0">
                <a:solidFill>
                  <a:srgbClr val="57585B"/>
                </a:solidFill>
                <a:latin typeface="Calibri"/>
                <a:cs typeface="Calibri"/>
              </a:rPr>
              <a:t>uptime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Data_Driven_Financial_Corporate.potx" id="{AF0BB5A1-6D8A-4FE6-8E42-5BDD7830AEFF}" vid="{0057B11C-41A7-4209-873B-0AFB0F6811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465</Words>
  <Application>Microsoft Office PowerPoint</Application>
  <PresentationFormat>Widescreen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Abadi Extra Light</vt:lpstr>
      <vt:lpstr>Arabic Typesetting</vt:lpstr>
      <vt:lpstr>Arial</vt:lpstr>
      <vt:lpstr>Calibri</vt:lpstr>
      <vt:lpstr>Calibri Light</vt:lpstr>
      <vt:lpstr>Century Gothic</vt:lpstr>
      <vt:lpstr>Segoe UI Light</vt:lpstr>
      <vt:lpstr>Wingdings</vt:lpstr>
      <vt:lpstr>Office Theme</vt:lpstr>
      <vt:lpstr>1_Office Theme</vt:lpstr>
      <vt:lpstr>Cloud Computing  Opportunities</vt:lpstr>
      <vt:lpstr>Agenda</vt:lpstr>
      <vt:lpstr>Slide 2</vt:lpstr>
      <vt:lpstr>Slide 2</vt:lpstr>
      <vt:lpstr>Slide 2</vt:lpstr>
      <vt:lpstr>Industry 4.0 is here – Thanks to these disruptive technologies</vt:lpstr>
      <vt:lpstr>PowerPoint Presentation</vt:lpstr>
      <vt:lpstr>Real-time Equipment Monitoring</vt:lpstr>
      <vt:lpstr>IoT Use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4</vt:lpstr>
      <vt:lpstr>Slide 4</vt:lpstr>
      <vt:lpstr>Slide 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CX for Midsize</dc:title>
  <dc:subject>Transforming the way you do business</dc:subject>
  <dc:creator>Andrew Keleher</dc:creator>
  <cp:keywords>CX, Midsize, Sales, Marketing, Service, CPQ</cp:keywords>
  <cp:lastModifiedBy>Sunil Karwasra</cp:lastModifiedBy>
  <cp:revision>146</cp:revision>
  <dcterms:created xsi:type="dcterms:W3CDTF">2020-06-01T00:44:45Z</dcterms:created>
  <dcterms:modified xsi:type="dcterms:W3CDTF">2020-06-17T06:20:47Z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2020-06-01T00:00:00Z</vt:filetime>
  </property>
</Properties>
</file>